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1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9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9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A941-4AD3-4959-8684-CD33EF94F0D3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11259-7B1C-4F4D-9097-9613109C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.state.tx.us/Workarea/DownloadAsset.aspx?id=2576981058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2" y="1752602"/>
            <a:ext cx="110032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0341" y="1858445"/>
            <a:ext cx="5295365" cy="4616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</a:rPr>
              <a:t>TSDS </a:t>
            </a:r>
            <a:r>
              <a:rPr lang="en-US" sz="3000" dirty="0">
                <a:solidFill>
                  <a:srgbClr val="FFFFFF"/>
                </a:solidFill>
              </a:rPr>
              <a:t>Client-Side </a:t>
            </a:r>
            <a:r>
              <a:rPr sz="3000" spc="-25" dirty="0">
                <a:solidFill>
                  <a:srgbClr val="FFFFFF"/>
                </a:solidFill>
              </a:rPr>
              <a:t>Validation</a:t>
            </a:r>
            <a:r>
              <a:rPr sz="3000" spc="-20" dirty="0">
                <a:solidFill>
                  <a:srgbClr val="FFFFFF"/>
                </a:solidFill>
              </a:rPr>
              <a:t> </a:t>
            </a:r>
            <a:r>
              <a:rPr sz="3000" spc="-60" dirty="0">
                <a:solidFill>
                  <a:srgbClr val="FFFFFF"/>
                </a:solidFill>
              </a:rPr>
              <a:t>Tool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181905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</a:t>
            </a:r>
            <a:r>
              <a:rPr spc="15" dirty="0"/>
              <a:t> </a:t>
            </a:r>
            <a:r>
              <a:rPr spc="-5" dirty="0"/>
              <a:t>Elements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4650" y="3494044"/>
          <a:ext cx="8381998" cy="2128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1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55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970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District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CD192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Campus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CD192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CD192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Timestamp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CD192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Interchange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05"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Position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1-6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8-10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ts val="1825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12-20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ts val="1825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22-33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825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35*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Length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7767" y="1307075"/>
            <a:ext cx="8168640" cy="1753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marR="5080" indent="-320040">
              <a:lnSpc>
                <a:spcPct val="106100"/>
              </a:lnSpc>
              <a:spcBef>
                <a:spcPts val="83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spc="-5" dirty="0">
                <a:latin typeface="Arial"/>
                <a:cs typeface="Arial"/>
              </a:rPr>
              <a:t>For </a:t>
            </a:r>
            <a:r>
              <a:rPr spc="-10" dirty="0">
                <a:latin typeface="Arial"/>
                <a:cs typeface="Arial"/>
              </a:rPr>
              <a:t>each interchange </a:t>
            </a:r>
            <a:r>
              <a:rPr spc="-5" dirty="0">
                <a:latin typeface="Arial"/>
                <a:cs typeface="Arial"/>
              </a:rPr>
              <a:t>file submitted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Operational </a:t>
            </a:r>
            <a:r>
              <a:rPr spc="-5" dirty="0">
                <a:latin typeface="Arial"/>
                <a:cs typeface="Arial"/>
              </a:rPr>
              <a:t>Data Store (ODS),  the </a:t>
            </a:r>
            <a:r>
              <a:rPr spc="-10" dirty="0">
                <a:latin typeface="Arial"/>
                <a:cs typeface="Arial"/>
              </a:rPr>
              <a:t>system </a:t>
            </a:r>
            <a:r>
              <a:rPr spc="-5" dirty="0">
                <a:latin typeface="Arial"/>
                <a:cs typeface="Arial"/>
              </a:rPr>
              <a:t>must </a:t>
            </a:r>
            <a:r>
              <a:rPr spc="-10" dirty="0">
                <a:latin typeface="Arial"/>
                <a:cs typeface="Arial"/>
              </a:rPr>
              <a:t>identify </a:t>
            </a:r>
            <a:r>
              <a:rPr spc="-5" dirty="0">
                <a:latin typeface="Arial"/>
                <a:cs typeface="Arial"/>
              </a:rPr>
              <a:t>the correct </a:t>
            </a:r>
            <a:r>
              <a:rPr spc="-10" dirty="0">
                <a:latin typeface="Arial"/>
                <a:cs typeface="Arial"/>
              </a:rPr>
              <a:t>organization and </a:t>
            </a:r>
            <a:r>
              <a:rPr spc="-5" dirty="0">
                <a:latin typeface="Arial"/>
                <a:cs typeface="Arial"/>
              </a:rPr>
              <a:t>data collection in  </a:t>
            </a:r>
            <a:r>
              <a:rPr spc="-10" dirty="0">
                <a:latin typeface="Arial"/>
                <a:cs typeface="Arial"/>
              </a:rPr>
              <a:t>order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process the file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correctly.</a:t>
            </a:r>
            <a:endParaRPr>
              <a:latin typeface="Arial"/>
              <a:cs typeface="Arial"/>
            </a:endParaRPr>
          </a:p>
          <a:p>
            <a:pPr marL="776605" indent="-320040">
              <a:spcBef>
                <a:spcPts val="103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spc="-5" dirty="0">
                <a:latin typeface="Arial"/>
                <a:cs typeface="Arial"/>
              </a:rPr>
              <a:t>There must </a:t>
            </a:r>
            <a:r>
              <a:rPr spc="-10" dirty="0">
                <a:latin typeface="Arial"/>
                <a:cs typeface="Arial"/>
              </a:rPr>
              <a:t>be an underscore </a:t>
            </a:r>
            <a:r>
              <a:rPr spc="-5" dirty="0">
                <a:latin typeface="Arial"/>
                <a:cs typeface="Arial"/>
              </a:rPr>
              <a:t>(_) </a:t>
            </a:r>
            <a:r>
              <a:rPr spc="-15" dirty="0">
                <a:latin typeface="Arial"/>
                <a:cs typeface="Arial"/>
              </a:rPr>
              <a:t>between </a:t>
            </a:r>
            <a:r>
              <a:rPr spc="-10" dirty="0">
                <a:latin typeface="Arial"/>
                <a:cs typeface="Arial"/>
              </a:rPr>
              <a:t>each element </a:t>
            </a:r>
            <a:r>
              <a:rPr spc="-5" dirty="0">
                <a:latin typeface="Arial"/>
                <a:cs typeface="Arial"/>
              </a:rPr>
              <a:t>in the file</a:t>
            </a:r>
            <a:r>
              <a:rPr spc="254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name.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8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350798"/>
            <a:ext cx="7991007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</a:t>
            </a:r>
            <a:r>
              <a:rPr spc="20" dirty="0"/>
              <a:t> </a:t>
            </a:r>
            <a:r>
              <a:rPr spc="-5" dirty="0"/>
              <a:t>Definitions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8452" y="1822452"/>
          <a:ext cx="8610599" cy="2179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Title</a:t>
                      </a:r>
                      <a:r>
                        <a:rPr sz="1600" b="1" spc="-6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Element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(LEA) Code for which the data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being</a:t>
                      </a:r>
                      <a:r>
                        <a:rPr sz="16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uploaded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Campus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 Campus ID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if it 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campus data otherwise “000‟ for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6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019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 character string that identifies the data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collection.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 first four  characters of the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Code will be the ending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 the school 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year.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 next four characters of the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code will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indicate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type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 the data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submitted.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7769" y="1307073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82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7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350798"/>
            <a:ext cx="8070851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 Definitions</a:t>
            </a:r>
            <a:r>
              <a:rPr spc="60" dirty="0"/>
              <a:t> </a:t>
            </a:r>
            <a:r>
              <a:rPr spc="-5" dirty="0"/>
              <a:t>II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8452" y="1786891"/>
          <a:ext cx="8610599" cy="4607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Title</a:t>
                      </a:r>
                      <a:r>
                        <a:rPr sz="1600" b="1" spc="-6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Element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72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These values currently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are: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“FALL1”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Fall First</a:t>
                      </a:r>
                      <a:r>
                        <a:rPr sz="16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“FALL2”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Fall</a:t>
                      </a:r>
                      <a:r>
                        <a:rPr sz="16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Resubmission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“FALL3”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Fall Working</a:t>
                      </a:r>
                      <a:r>
                        <a:rPr sz="16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“MDYR1”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Mid-Year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First</a:t>
                      </a:r>
                      <a:r>
                        <a:rPr sz="1600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“MDYR2”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Mid-Year</a:t>
                      </a:r>
                      <a:r>
                        <a:rPr sz="16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Resubmission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“MDYR3”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Mid-Year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Working</a:t>
                      </a:r>
                      <a:r>
                        <a:rPr sz="16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“SUMR1” which represents the PEIMS Summer First</a:t>
                      </a:r>
                      <a:r>
                        <a:rPr sz="16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“SUMR2” which represents the PEIMS Summer</a:t>
                      </a:r>
                      <a:r>
                        <a:rPr sz="16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Resubmission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“SUMR3” which represents the PEIMS Summer Working</a:t>
                      </a:r>
                      <a:r>
                        <a:rPr sz="16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marR="1182370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“EXYR1”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Extended-Year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First  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“EXYR2”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Extended-Year</a:t>
                      </a:r>
                      <a:r>
                        <a:rPr sz="1600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Resubmission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marR="835660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“EXYR3”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which represents the PEIMS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Extended-Year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Working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1475" marR="346075" indent="-287020">
                        <a:lnSpc>
                          <a:spcPct val="100000"/>
                        </a:lnSpc>
                        <a:buChar char="•"/>
                        <a:tabLst>
                          <a:tab pos="37211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“TSDS” which represents data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submissions including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studentGPS™  data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7769" y="1307073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83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82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350798"/>
            <a:ext cx="8208364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 Definitions</a:t>
            </a:r>
            <a:r>
              <a:rPr spc="65" dirty="0"/>
              <a:t> </a:t>
            </a:r>
            <a:r>
              <a:rPr spc="-5" dirty="0"/>
              <a:t>III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13093"/>
              </p:ext>
            </p:extLst>
          </p:nvPr>
        </p:nvGraphicFramePr>
        <p:xfrm>
          <a:off x="298452" y="1822450"/>
          <a:ext cx="8610599" cy="1564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Title</a:t>
                      </a:r>
                      <a:r>
                        <a:rPr sz="1600" b="1" spc="-6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Element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38100">
                      <a:solidFill>
                        <a:srgbClr val="FCD192"/>
                      </a:solidFill>
                      <a:prstDash val="solid"/>
                    </a:lnB>
                    <a:solidFill>
                      <a:srgbClr val="0082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Timestamp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03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 timestamp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 date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YYYYMMDDHHMM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format (e.g.  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021015). The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Timestamp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shall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 a system generated value at the  time the data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extracted.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381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Interchange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 interchange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the name of the interchange being</a:t>
                      </a:r>
                      <a:r>
                        <a:rPr sz="16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submitted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CD192"/>
                      </a:solidFill>
                      <a:prstDash val="solid"/>
                    </a:lnL>
                    <a:lnR w="12700">
                      <a:solidFill>
                        <a:srgbClr val="FCD192"/>
                      </a:solidFill>
                      <a:prstDash val="solid"/>
                    </a:lnR>
                    <a:lnT w="12700">
                      <a:solidFill>
                        <a:srgbClr val="FCD192"/>
                      </a:solidFill>
                      <a:prstDash val="solid"/>
                    </a:lnT>
                    <a:lnB w="12700">
                      <a:solidFill>
                        <a:srgbClr val="FCD192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7769" y="1307073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84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82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</a:t>
            </a:r>
            <a:r>
              <a:rPr spc="5" dirty="0"/>
              <a:t> </a:t>
            </a:r>
            <a:r>
              <a:rPr spc="-5" dirty="0"/>
              <a:t>Samples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66593"/>
              </p:ext>
            </p:extLst>
          </p:nvPr>
        </p:nvGraphicFramePr>
        <p:xfrm>
          <a:off x="228600" y="2458213"/>
          <a:ext cx="8763000" cy="3690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18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" dirty="0">
                          <a:solidFill>
                            <a:srgbClr val="FCD192"/>
                          </a:solidFill>
                          <a:latin typeface="Arial"/>
                          <a:cs typeface="Arial"/>
                        </a:rPr>
                        <a:t>Samples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9A4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1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Definition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9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-201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Fall First Submission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Staff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Association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Interchange for Region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XIII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Name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227950_000_201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FALL1_201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10271015_InterchangeStaffAssociationExtension.xml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71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Definition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-201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Fall First Submission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Student Interchange for Austin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ISD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Name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227901_000_201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FALL1_201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10271015_InterchangeStudentExtension.xml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7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7767" y="1307075"/>
            <a:ext cx="5881370" cy="770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85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indent="-320040">
              <a:spcBef>
                <a:spcPts val="100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correct </a:t>
            </a:r>
            <a:r>
              <a:rPr spc="-10" dirty="0">
                <a:latin typeface="Arial"/>
                <a:cs typeface="Arial"/>
              </a:rPr>
              <a:t>naming convention </a:t>
            </a:r>
            <a:r>
              <a:rPr spc="-15" dirty="0">
                <a:latin typeface="Arial"/>
                <a:cs typeface="Arial"/>
              </a:rPr>
              <a:t>follows </a:t>
            </a:r>
            <a:r>
              <a:rPr spc="-5" dirty="0">
                <a:latin typeface="Arial"/>
                <a:cs typeface="Arial"/>
              </a:rPr>
              <a:t>this</a:t>
            </a:r>
            <a:r>
              <a:rPr spc="15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format: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53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Upload</a:t>
            </a:r>
            <a:r>
              <a:rPr spc="-50" dirty="0"/>
              <a:t> </a:t>
            </a:r>
            <a:r>
              <a:rPr spc="-5" dirty="0"/>
              <a:t>Issues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8099425" cy="426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marR="116205" indent="-320040">
              <a:lnSpc>
                <a:spcPct val="106100"/>
              </a:lnSpc>
              <a:spcBef>
                <a:spcPts val="975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In </a:t>
            </a:r>
            <a:r>
              <a:rPr spc="-10" dirty="0">
                <a:latin typeface="Arial"/>
                <a:cs typeface="Arial"/>
              </a:rPr>
              <a:t>addition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naming convention </a:t>
            </a:r>
            <a:r>
              <a:rPr spc="-5" dirty="0">
                <a:latin typeface="Arial"/>
                <a:cs typeface="Arial"/>
              </a:rPr>
              <a:t>requirements, users </a:t>
            </a:r>
            <a:r>
              <a:rPr spc="-10" dirty="0">
                <a:latin typeface="Arial"/>
                <a:cs typeface="Arial"/>
              </a:rPr>
              <a:t>need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make  sure the 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are </a:t>
            </a:r>
            <a:r>
              <a:rPr spc="-10" dirty="0">
                <a:latin typeface="Arial"/>
                <a:cs typeface="Arial"/>
              </a:rPr>
              <a:t>being uploaded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properly</a:t>
            </a:r>
            <a:endParaRPr>
              <a:latin typeface="Arial"/>
              <a:cs typeface="Arial"/>
            </a:endParaRPr>
          </a:p>
          <a:p>
            <a:pPr marL="1096645" marR="326390" lvl="1" indent="-274320">
              <a:lnSpc>
                <a:spcPct val="106100"/>
              </a:lnSpc>
              <a:spcBef>
                <a:spcPts val="900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</a:t>
            </a:r>
            <a:r>
              <a:rPr spc="-10" dirty="0">
                <a:latin typeface="Arial"/>
                <a:cs typeface="Arial"/>
              </a:rPr>
              <a:t>need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be uploaded under </a:t>
            </a:r>
            <a:r>
              <a:rPr spc="-5" dirty="0">
                <a:latin typeface="Arial"/>
                <a:cs typeface="Arial"/>
              </a:rPr>
              <a:t>the correct  </a:t>
            </a:r>
            <a:r>
              <a:rPr spc="-10" dirty="0">
                <a:latin typeface="Arial"/>
                <a:cs typeface="Arial"/>
              </a:rPr>
              <a:t>School </a:t>
            </a:r>
            <a:r>
              <a:rPr spc="-50" dirty="0">
                <a:latin typeface="Arial"/>
                <a:cs typeface="Arial"/>
              </a:rPr>
              <a:t>Year </a:t>
            </a:r>
            <a:r>
              <a:rPr spc="-10" dirty="0">
                <a:latin typeface="Arial"/>
                <a:cs typeface="Arial"/>
              </a:rPr>
              <a:t>as </a:t>
            </a:r>
            <a:r>
              <a:rPr spc="-5" dirty="0">
                <a:latin typeface="Arial"/>
                <a:cs typeface="Arial"/>
              </a:rPr>
              <a:t>reflected in the file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name</a:t>
            </a:r>
            <a:endParaRPr>
              <a:latin typeface="Arial"/>
              <a:cs typeface="Arial"/>
            </a:endParaRPr>
          </a:p>
          <a:p>
            <a:pPr marL="1096645" marR="618490" lvl="1" indent="-274320">
              <a:lnSpc>
                <a:spcPct val="106100"/>
              </a:lnSpc>
              <a:spcBef>
                <a:spcPts val="885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</a:t>
            </a:r>
            <a:r>
              <a:rPr spc="-10" dirty="0">
                <a:latin typeface="Arial"/>
                <a:cs typeface="Arial"/>
              </a:rPr>
              <a:t>need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be uploaded </a:t>
            </a:r>
            <a:r>
              <a:rPr spc="-5" dirty="0">
                <a:latin typeface="Arial"/>
                <a:cs typeface="Arial"/>
              </a:rPr>
              <a:t>via the correct  Collection</a:t>
            </a:r>
            <a:endParaRPr>
              <a:latin typeface="Arial"/>
              <a:cs typeface="Arial"/>
            </a:endParaRPr>
          </a:p>
          <a:p>
            <a:pPr marL="1370965" marR="5080" lvl="2" indent="-228600">
              <a:lnSpc>
                <a:spcPct val="106100"/>
              </a:lnSpc>
              <a:spcBef>
                <a:spcPts val="900"/>
              </a:spcBef>
              <a:buClr>
                <a:srgbClr val="F9A451"/>
              </a:buClr>
              <a:buSzPct val="75000"/>
              <a:buFont typeface="Wingdings"/>
              <a:buChar char=""/>
              <a:tabLst>
                <a:tab pos="1371600" algn="l"/>
              </a:tabLst>
            </a:pPr>
            <a:r>
              <a:rPr dirty="0">
                <a:latin typeface="Arial"/>
                <a:cs typeface="Arial"/>
              </a:rPr>
              <a:t>If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Schema is </a:t>
            </a:r>
            <a:r>
              <a:rPr spc="-10" dirty="0">
                <a:latin typeface="Arial"/>
                <a:cs typeface="Arial"/>
              </a:rPr>
              <a:t>not included </a:t>
            </a:r>
            <a:r>
              <a:rPr spc="-5" dirty="0">
                <a:latin typeface="Arial"/>
                <a:cs typeface="Arial"/>
              </a:rPr>
              <a:t>in the </a:t>
            </a:r>
            <a:r>
              <a:rPr spc="-10" dirty="0">
                <a:latin typeface="Arial"/>
                <a:cs typeface="Arial"/>
              </a:rPr>
              <a:t>collection,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tool 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reject the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file</a:t>
            </a:r>
            <a:endParaRPr>
              <a:latin typeface="Arial"/>
              <a:cs typeface="Arial"/>
            </a:endParaRPr>
          </a:p>
          <a:p>
            <a:pPr marL="1096645" marR="324485" lvl="1" indent="-274320">
              <a:lnSpc>
                <a:spcPct val="106100"/>
              </a:lnSpc>
              <a:spcBef>
                <a:spcPts val="885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10" dirty="0">
                <a:latin typeface="Arial"/>
                <a:cs typeface="Arial"/>
              </a:rPr>
              <a:t>tool only </a:t>
            </a:r>
            <a:r>
              <a:rPr spc="-5" dirty="0">
                <a:latin typeface="Arial"/>
                <a:cs typeface="Arial"/>
              </a:rPr>
              <a:t>accepts files </a:t>
            </a:r>
            <a:r>
              <a:rPr spc="-15" dirty="0">
                <a:latin typeface="Arial"/>
                <a:cs typeface="Arial"/>
              </a:rPr>
              <a:t>with </a:t>
            </a:r>
            <a:r>
              <a:rPr spc="-5" dirty="0">
                <a:latin typeface="Arial"/>
                <a:cs typeface="Arial"/>
              </a:rPr>
              <a:t>a .xml  </a:t>
            </a:r>
            <a:r>
              <a:rPr spc="-10" dirty="0">
                <a:latin typeface="Arial"/>
                <a:cs typeface="Arial"/>
              </a:rPr>
              <a:t>extension</a:t>
            </a:r>
            <a:endParaRPr>
              <a:latin typeface="Arial"/>
              <a:cs typeface="Arial"/>
            </a:endParaRPr>
          </a:p>
          <a:p>
            <a:pPr marL="1370965" lvl="2" indent="-228600">
              <a:spcBef>
                <a:spcPts val="1030"/>
              </a:spcBef>
              <a:buClr>
                <a:srgbClr val="F9A451"/>
              </a:buClr>
              <a:buSzPct val="75000"/>
              <a:buFont typeface="Wingdings"/>
              <a:buChar char=""/>
              <a:tabLst>
                <a:tab pos="1371600" algn="l"/>
              </a:tabLst>
            </a:pPr>
            <a:r>
              <a:rPr spc="-5" dirty="0">
                <a:latin typeface="Arial"/>
                <a:cs typeface="Arial"/>
              </a:rPr>
              <a:t>Zip files </a:t>
            </a:r>
            <a:r>
              <a:rPr spc="-10" dirty="0">
                <a:latin typeface="Arial"/>
                <a:cs typeface="Arial"/>
              </a:rPr>
              <a:t>cannot be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processed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953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Invalid School </a:t>
            </a:r>
            <a:r>
              <a:rPr spc="-45" dirty="0"/>
              <a:t>Year</a:t>
            </a:r>
            <a:r>
              <a:rPr spc="-60" dirty="0"/>
              <a:t> </a:t>
            </a:r>
            <a:r>
              <a:rPr spc="-5" dirty="0"/>
              <a:t>Error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87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" y="3657600"/>
            <a:ext cx="9031808" cy="918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47590" y="1562102"/>
            <a:ext cx="2819399" cy="1940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3600" y="1650494"/>
            <a:ext cx="2627630" cy="1763395"/>
          </a:xfrm>
          <a:custGeom>
            <a:avLst/>
            <a:gdLst/>
            <a:ahLst/>
            <a:cxnLst/>
            <a:rect l="l" t="t" r="r" b="b"/>
            <a:pathLst>
              <a:path w="2627629" h="1763395">
                <a:moveTo>
                  <a:pt x="0" y="0"/>
                </a:moveTo>
                <a:lnTo>
                  <a:pt x="2627376" y="0"/>
                </a:lnTo>
                <a:lnTo>
                  <a:pt x="2627376" y="1763267"/>
                </a:lnTo>
                <a:lnTo>
                  <a:pt x="0" y="17632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43600" y="1650494"/>
            <a:ext cx="2627630" cy="1763395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373380" marR="194310" indent="-287020">
              <a:lnSpc>
                <a:spcPct val="105900"/>
              </a:lnSpc>
              <a:spcBef>
                <a:spcPts val="13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file </a:t>
            </a:r>
            <a:r>
              <a:rPr sz="1600" spc="-5" dirty="0">
                <a:latin typeface="Arial"/>
                <a:cs typeface="Arial"/>
              </a:rPr>
              <a:t>does not meet  the required naming  convention</a:t>
            </a:r>
            <a:endParaRPr sz="1600">
              <a:latin typeface="Arial"/>
              <a:cs typeface="Arial"/>
            </a:endParaRPr>
          </a:p>
          <a:p>
            <a:pPr marL="373380" marR="207010" indent="-287020">
              <a:lnSpc>
                <a:spcPct val="105900"/>
              </a:lnSpc>
              <a:spcBef>
                <a:spcPts val="90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Specifically the School  </a:t>
            </a:r>
            <a:r>
              <a:rPr sz="1600" spc="-45" dirty="0">
                <a:latin typeface="Arial"/>
                <a:cs typeface="Arial"/>
              </a:rPr>
              <a:t>Year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name  doesn’t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match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34561" y="4024121"/>
            <a:ext cx="457200" cy="91440"/>
          </a:xfrm>
          <a:custGeom>
            <a:avLst/>
            <a:gdLst/>
            <a:ahLst/>
            <a:cxnLst/>
            <a:rect l="l" t="t" r="r" b="b"/>
            <a:pathLst>
              <a:path w="457200" h="91439">
                <a:moveTo>
                  <a:pt x="0" y="0"/>
                </a:moveTo>
                <a:lnTo>
                  <a:pt x="457200" y="0"/>
                </a:lnTo>
                <a:lnTo>
                  <a:pt x="457200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4561" y="4024121"/>
            <a:ext cx="457200" cy="91440"/>
          </a:xfrm>
          <a:custGeom>
            <a:avLst/>
            <a:gdLst/>
            <a:ahLst/>
            <a:cxnLst/>
            <a:rect l="l" t="t" r="r" b="b"/>
            <a:pathLst>
              <a:path w="457200" h="91439">
                <a:moveTo>
                  <a:pt x="0" y="0"/>
                </a:moveTo>
                <a:lnTo>
                  <a:pt x="457200" y="0"/>
                </a:lnTo>
                <a:lnTo>
                  <a:pt x="457200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30551" y="4162426"/>
            <a:ext cx="499109" cy="504190"/>
          </a:xfrm>
          <a:custGeom>
            <a:avLst/>
            <a:gdLst/>
            <a:ahLst/>
            <a:cxnLst/>
            <a:rect l="l" t="t" r="r" b="b"/>
            <a:pathLst>
              <a:path w="499110" h="504189">
                <a:moveTo>
                  <a:pt x="496176" y="0"/>
                </a:moveTo>
                <a:lnTo>
                  <a:pt x="246049" y="2476"/>
                </a:lnTo>
                <a:lnTo>
                  <a:pt x="309206" y="64389"/>
                </a:lnTo>
                <a:lnTo>
                  <a:pt x="0" y="379768"/>
                </a:lnTo>
                <a:lnTo>
                  <a:pt x="126301" y="503593"/>
                </a:lnTo>
                <a:lnTo>
                  <a:pt x="435508" y="188214"/>
                </a:lnTo>
                <a:lnTo>
                  <a:pt x="498039" y="188214"/>
                </a:lnTo>
                <a:lnTo>
                  <a:pt x="496176" y="0"/>
                </a:lnTo>
                <a:close/>
              </a:path>
              <a:path w="499110" h="504189">
                <a:moveTo>
                  <a:pt x="498039" y="188214"/>
                </a:moveTo>
                <a:lnTo>
                  <a:pt x="435508" y="188214"/>
                </a:lnTo>
                <a:lnTo>
                  <a:pt x="498652" y="250113"/>
                </a:lnTo>
                <a:lnTo>
                  <a:pt x="498039" y="188214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0662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Invalid Collection</a:t>
            </a:r>
            <a:r>
              <a:rPr spc="-15" dirty="0"/>
              <a:t> </a:t>
            </a:r>
            <a:r>
              <a:rPr spc="-5" dirty="0"/>
              <a:t>Error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88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" y="3634742"/>
            <a:ext cx="9026664" cy="11687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47590" y="1562102"/>
            <a:ext cx="2819399" cy="1940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3600" y="1650494"/>
            <a:ext cx="2627630" cy="1763395"/>
          </a:xfrm>
          <a:custGeom>
            <a:avLst/>
            <a:gdLst/>
            <a:ahLst/>
            <a:cxnLst/>
            <a:rect l="l" t="t" r="r" b="b"/>
            <a:pathLst>
              <a:path w="2627629" h="1763395">
                <a:moveTo>
                  <a:pt x="0" y="0"/>
                </a:moveTo>
                <a:lnTo>
                  <a:pt x="2627376" y="0"/>
                </a:lnTo>
                <a:lnTo>
                  <a:pt x="2627376" y="1763267"/>
                </a:lnTo>
                <a:lnTo>
                  <a:pt x="0" y="17632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43600" y="1650494"/>
            <a:ext cx="2627630" cy="1763395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373380" marR="160655" indent="-287020" algn="just">
              <a:lnSpc>
                <a:spcPct val="105900"/>
              </a:lnSpc>
              <a:spcBef>
                <a:spcPts val="13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file </a:t>
            </a:r>
            <a:r>
              <a:rPr sz="1600" spc="-10" dirty="0">
                <a:latin typeface="Arial"/>
                <a:cs typeface="Arial"/>
              </a:rPr>
              <a:t>was </a:t>
            </a:r>
            <a:r>
              <a:rPr sz="1600" spc="-5" dirty="0">
                <a:latin typeface="Arial"/>
                <a:cs typeface="Arial"/>
              </a:rPr>
              <a:t>submitted  through the Dashboard  </a:t>
            </a:r>
            <a:r>
              <a:rPr sz="1600" dirty="0">
                <a:latin typeface="Arial"/>
                <a:cs typeface="Arial"/>
              </a:rPr>
              <a:t>Collection</a:t>
            </a:r>
            <a:endParaRPr sz="1600">
              <a:latin typeface="Arial"/>
              <a:cs typeface="Arial"/>
            </a:endParaRPr>
          </a:p>
          <a:p>
            <a:pPr marL="373380" marR="147320" indent="-287020">
              <a:lnSpc>
                <a:spcPct val="105900"/>
              </a:lnSpc>
              <a:spcBef>
                <a:spcPts val="90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file </a:t>
            </a:r>
            <a:r>
              <a:rPr sz="1600" spc="-5" dirty="0">
                <a:latin typeface="Arial"/>
                <a:cs typeface="Arial"/>
              </a:rPr>
              <a:t>name indicates  this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part of the Fall  </a:t>
            </a:r>
            <a:r>
              <a:rPr sz="1600" dirty="0">
                <a:latin typeface="Arial"/>
                <a:cs typeface="Arial"/>
              </a:rPr>
              <a:t>Collection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83937" y="4226061"/>
            <a:ext cx="479425" cy="545465"/>
          </a:xfrm>
          <a:custGeom>
            <a:avLst/>
            <a:gdLst/>
            <a:ahLst/>
            <a:cxnLst/>
            <a:rect l="l" t="t" r="r" b="b"/>
            <a:pathLst>
              <a:path w="479425" h="545464">
                <a:moveTo>
                  <a:pt x="445795" y="0"/>
                </a:moveTo>
                <a:lnTo>
                  <a:pt x="197878" y="33159"/>
                </a:lnTo>
                <a:lnTo>
                  <a:pt x="268147" y="86855"/>
                </a:lnTo>
                <a:lnTo>
                  <a:pt x="0" y="437807"/>
                </a:lnTo>
                <a:lnTo>
                  <a:pt x="140538" y="545185"/>
                </a:lnTo>
                <a:lnTo>
                  <a:pt x="408686" y="194233"/>
                </a:lnTo>
                <a:lnTo>
                  <a:pt x="471783" y="194233"/>
                </a:lnTo>
                <a:lnTo>
                  <a:pt x="445795" y="0"/>
                </a:lnTo>
                <a:close/>
              </a:path>
              <a:path w="479425" h="545464">
                <a:moveTo>
                  <a:pt x="471783" y="194233"/>
                </a:moveTo>
                <a:lnTo>
                  <a:pt x="408686" y="194233"/>
                </a:lnTo>
                <a:lnTo>
                  <a:pt x="478967" y="247929"/>
                </a:lnTo>
                <a:lnTo>
                  <a:pt x="471783" y="194233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140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15" dirty="0"/>
              <a:t>Troubleshooting: </a:t>
            </a:r>
            <a:r>
              <a:rPr spc="-5" dirty="0"/>
              <a:t>Data</a:t>
            </a:r>
            <a:r>
              <a:rPr spc="35" dirty="0"/>
              <a:t> </a:t>
            </a:r>
            <a:r>
              <a:rPr dirty="0"/>
              <a:t>Issues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307073"/>
            <a:ext cx="8054975" cy="163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marR="5080" indent="-320040">
              <a:lnSpc>
                <a:spcPct val="106100"/>
              </a:lnSpc>
              <a:spcBef>
                <a:spcPts val="83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If </a:t>
            </a:r>
            <a:r>
              <a:rPr spc="-5" dirty="0">
                <a:latin typeface="Arial"/>
                <a:cs typeface="Arial"/>
              </a:rPr>
              <a:t>the 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fail </a:t>
            </a:r>
            <a:r>
              <a:rPr spc="-10" dirty="0">
                <a:latin typeface="Arial"/>
                <a:cs typeface="Arial"/>
              </a:rPr>
              <a:t>validation, then </a:t>
            </a:r>
            <a:r>
              <a:rPr spc="-5" dirty="0">
                <a:latin typeface="Arial"/>
                <a:cs typeface="Arial"/>
              </a:rPr>
              <a:t>the data submission </a:t>
            </a:r>
            <a:r>
              <a:rPr spc="-10" dirty="0">
                <a:latin typeface="Arial"/>
                <a:cs typeface="Arial"/>
              </a:rPr>
              <a:t>did  not </a:t>
            </a:r>
            <a:r>
              <a:rPr spc="-5" dirty="0">
                <a:latin typeface="Arial"/>
                <a:cs typeface="Arial"/>
              </a:rPr>
              <a:t>meet the </a:t>
            </a:r>
            <a:r>
              <a:rPr spc="-10" dirty="0">
                <a:latin typeface="Arial"/>
                <a:cs typeface="Arial"/>
              </a:rPr>
              <a:t>requirements </a:t>
            </a:r>
            <a:r>
              <a:rPr spc="-5" dirty="0">
                <a:latin typeface="Arial"/>
                <a:cs typeface="Arial"/>
              </a:rPr>
              <a:t>of </a:t>
            </a:r>
            <a:r>
              <a:rPr dirty="0">
                <a:latin typeface="Arial"/>
                <a:cs typeface="Arial"/>
              </a:rPr>
              <a:t>TEDS </a:t>
            </a:r>
            <a:r>
              <a:rPr spc="-5" dirty="0">
                <a:latin typeface="Arial"/>
                <a:cs typeface="Arial"/>
              </a:rPr>
              <a:t>Section 3 (XSD </a:t>
            </a:r>
            <a:r>
              <a:rPr spc="-20" dirty="0">
                <a:latin typeface="Arial"/>
                <a:cs typeface="Arial"/>
              </a:rPr>
              <a:t>Validations), </a:t>
            </a:r>
            <a:r>
              <a:rPr dirty="0">
                <a:latin typeface="Arial"/>
                <a:cs typeface="Arial"/>
              </a:rPr>
              <a:t>TEDS  </a:t>
            </a:r>
            <a:r>
              <a:rPr spc="-5" dirty="0">
                <a:latin typeface="Arial"/>
                <a:cs typeface="Arial"/>
              </a:rPr>
              <a:t>Section 4 (Description of </a:t>
            </a:r>
            <a:r>
              <a:rPr spc="-10" dirty="0">
                <a:latin typeface="Arial"/>
                <a:cs typeface="Arial"/>
              </a:rPr>
              <a:t>Codes) or </a:t>
            </a:r>
            <a:r>
              <a:rPr dirty="0">
                <a:latin typeface="Arial"/>
                <a:cs typeface="Arial"/>
              </a:rPr>
              <a:t>TEDS </a:t>
            </a:r>
            <a:r>
              <a:rPr spc="-5" dirty="0">
                <a:latin typeface="Arial"/>
                <a:cs typeface="Arial"/>
              </a:rPr>
              <a:t>Section 5 (Business </a:t>
            </a:r>
            <a:r>
              <a:rPr spc="-10" dirty="0">
                <a:latin typeface="Arial"/>
                <a:cs typeface="Arial"/>
              </a:rPr>
              <a:t>Rules </a:t>
            </a:r>
            <a:r>
              <a:rPr dirty="0">
                <a:latin typeface="Arial"/>
                <a:cs typeface="Arial"/>
              </a:rPr>
              <a:t>&amp;  </a:t>
            </a:r>
            <a:r>
              <a:rPr spc="-20" dirty="0">
                <a:latin typeface="Arial"/>
                <a:cs typeface="Arial"/>
              </a:rPr>
              <a:t>Validations)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2073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7093" y="1600200"/>
            <a:ext cx="6861809" cy="5432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3088640"/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Copyright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©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2013 Texas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Education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Agency.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All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rights reserved.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TEA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confidential </a:t>
            </a:r>
            <a:r>
              <a:rPr sz="800" spc="5" dirty="0">
                <a:solidFill>
                  <a:srgbClr val="2E6AA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an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File Status:</a:t>
            </a:r>
            <a:r>
              <a:rPr spc="-10" dirty="0"/>
              <a:t> </a:t>
            </a:r>
            <a:r>
              <a:rPr spc="-5" dirty="0"/>
              <a:t>Failed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7091" y="1600202"/>
            <a:ext cx="6828214" cy="524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7590" y="1566686"/>
            <a:ext cx="2819399" cy="1488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43600" y="1650494"/>
            <a:ext cx="2627630" cy="1321435"/>
          </a:xfrm>
          <a:custGeom>
            <a:avLst/>
            <a:gdLst/>
            <a:ahLst/>
            <a:cxnLst/>
            <a:rect l="l" t="t" r="r" b="b"/>
            <a:pathLst>
              <a:path w="2627629" h="1321435">
                <a:moveTo>
                  <a:pt x="0" y="0"/>
                </a:moveTo>
                <a:lnTo>
                  <a:pt x="2627376" y="0"/>
                </a:lnTo>
                <a:lnTo>
                  <a:pt x="2627376" y="1321308"/>
                </a:lnTo>
                <a:lnTo>
                  <a:pt x="0" y="1321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43600" y="1650494"/>
            <a:ext cx="2627630" cy="1321435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73380" indent="-287020">
              <a:spcBef>
                <a:spcPts val="24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file failed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validation</a:t>
            </a:r>
            <a:endParaRPr sz="1600">
              <a:latin typeface="Arial"/>
              <a:cs typeface="Arial"/>
            </a:endParaRPr>
          </a:p>
          <a:p>
            <a:pPr marL="373380" indent="-287020">
              <a:spcBef>
                <a:spcPts val="102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Note the Failed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Status</a:t>
            </a:r>
            <a:endParaRPr sz="1600">
              <a:latin typeface="Arial"/>
              <a:cs typeface="Arial"/>
            </a:endParaRPr>
          </a:p>
          <a:p>
            <a:pPr marL="373380" marR="262255" indent="-287020">
              <a:lnSpc>
                <a:spcPct val="106200"/>
              </a:lnSpc>
              <a:spcBef>
                <a:spcPts val="89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Users can opt to </a:t>
            </a:r>
            <a:r>
              <a:rPr sz="1600" spc="-10" dirty="0">
                <a:latin typeface="Arial"/>
                <a:cs typeface="Arial"/>
              </a:rPr>
              <a:t>View  </a:t>
            </a:r>
            <a:r>
              <a:rPr sz="1600" spc="-5" dirty="0">
                <a:latin typeface="Arial"/>
                <a:cs typeface="Arial"/>
              </a:rPr>
              <a:t>Details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0273" y="6010541"/>
            <a:ext cx="606425" cy="412750"/>
          </a:xfrm>
          <a:custGeom>
            <a:avLst/>
            <a:gdLst/>
            <a:ahLst/>
            <a:cxnLst/>
            <a:rect l="l" t="t" r="r" b="b"/>
            <a:pathLst>
              <a:path w="606425" h="412750">
                <a:moveTo>
                  <a:pt x="375335" y="0"/>
                </a:moveTo>
                <a:lnTo>
                  <a:pt x="408813" y="81864"/>
                </a:lnTo>
                <a:lnTo>
                  <a:pt x="0" y="249034"/>
                </a:lnTo>
                <a:lnTo>
                  <a:pt x="66941" y="412749"/>
                </a:lnTo>
                <a:lnTo>
                  <a:pt x="475754" y="245579"/>
                </a:lnTo>
                <a:lnTo>
                  <a:pt x="543568" y="245579"/>
                </a:lnTo>
                <a:lnTo>
                  <a:pt x="605993" y="96773"/>
                </a:lnTo>
                <a:lnTo>
                  <a:pt x="375335" y="0"/>
                </a:lnTo>
                <a:close/>
              </a:path>
              <a:path w="606425" h="412750">
                <a:moveTo>
                  <a:pt x="543568" y="245579"/>
                </a:moveTo>
                <a:lnTo>
                  <a:pt x="475754" y="245579"/>
                </a:lnTo>
                <a:lnTo>
                  <a:pt x="509231" y="327431"/>
                </a:lnTo>
                <a:lnTo>
                  <a:pt x="543568" y="245579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2361" y="4115561"/>
            <a:ext cx="6248400" cy="304800"/>
          </a:xfrm>
          <a:custGeom>
            <a:avLst/>
            <a:gdLst/>
            <a:ahLst/>
            <a:cxnLst/>
            <a:rect l="l" t="t" r="r" b="b"/>
            <a:pathLst>
              <a:path w="6248400" h="304800">
                <a:moveTo>
                  <a:pt x="6248400" y="304800"/>
                </a:moveTo>
                <a:lnTo>
                  <a:pt x="0" y="304800"/>
                </a:lnTo>
                <a:lnTo>
                  <a:pt x="0" y="0"/>
                </a:lnTo>
                <a:lnTo>
                  <a:pt x="6248400" y="0"/>
                </a:lnTo>
                <a:lnTo>
                  <a:pt x="6248400" y="304800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66187" y="6647943"/>
            <a:ext cx="62547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d</a:t>
            </a:r>
            <a:r>
              <a:rPr sz="800" spc="-60" dirty="0">
                <a:solidFill>
                  <a:srgbClr val="2E6AA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proprietary.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223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Data Loading Process</a:t>
            </a:r>
            <a:r>
              <a:rPr spc="30" dirty="0"/>
              <a:t> </a:t>
            </a:r>
            <a:r>
              <a:rPr spc="-5" dirty="0"/>
              <a:t>Map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.</a:t>
            </a:r>
          </a:p>
        </p:txBody>
      </p:sp>
      <p:sp>
        <p:nvSpPr>
          <p:cNvPr id="6" name="object 6"/>
          <p:cNvSpPr/>
          <p:nvPr/>
        </p:nvSpPr>
        <p:spPr>
          <a:xfrm>
            <a:off x="304802" y="1650494"/>
            <a:ext cx="8458199" cy="4597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6211825"/>
            <a:ext cx="764032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u="heavy" spc="-10" dirty="0">
                <a:solidFill>
                  <a:srgbClr val="2E6AA6"/>
                </a:solidFill>
                <a:latin typeface="Arial"/>
                <a:cs typeface="Arial"/>
                <a:hlinkClick r:id="rId4"/>
              </a:rPr>
              <a:t>http://www.tea.state.tx.us/Workarea/DownloadAsset.aspx?id=25769810585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4162" y="1876805"/>
            <a:ext cx="2057400" cy="2315210"/>
          </a:xfrm>
          <a:custGeom>
            <a:avLst/>
            <a:gdLst/>
            <a:ahLst/>
            <a:cxnLst/>
            <a:rect l="l" t="t" r="r" b="b"/>
            <a:pathLst>
              <a:path w="2057400" h="2315210">
                <a:moveTo>
                  <a:pt x="0" y="1157477"/>
                </a:moveTo>
                <a:lnTo>
                  <a:pt x="1002" y="1105919"/>
                </a:lnTo>
                <a:lnTo>
                  <a:pt x="3981" y="1054938"/>
                </a:lnTo>
                <a:lnTo>
                  <a:pt x="8895" y="1004582"/>
                </a:lnTo>
                <a:lnTo>
                  <a:pt x="15702" y="954897"/>
                </a:lnTo>
                <a:lnTo>
                  <a:pt x="24360" y="905931"/>
                </a:lnTo>
                <a:lnTo>
                  <a:pt x="34828" y="857731"/>
                </a:lnTo>
                <a:lnTo>
                  <a:pt x="47064" y="810343"/>
                </a:lnTo>
                <a:lnTo>
                  <a:pt x="61025" y="763815"/>
                </a:lnTo>
                <a:lnTo>
                  <a:pt x="76670" y="718194"/>
                </a:lnTo>
                <a:lnTo>
                  <a:pt x="93958" y="673527"/>
                </a:lnTo>
                <a:lnTo>
                  <a:pt x="112846" y="629861"/>
                </a:lnTo>
                <a:lnTo>
                  <a:pt x="133293" y="587243"/>
                </a:lnTo>
                <a:lnTo>
                  <a:pt x="155256" y="545719"/>
                </a:lnTo>
                <a:lnTo>
                  <a:pt x="178695" y="505338"/>
                </a:lnTo>
                <a:lnTo>
                  <a:pt x="203566" y="466146"/>
                </a:lnTo>
                <a:lnTo>
                  <a:pt x="229829" y="428191"/>
                </a:lnTo>
                <a:lnTo>
                  <a:pt x="257441" y="391518"/>
                </a:lnTo>
                <a:lnTo>
                  <a:pt x="286362" y="356176"/>
                </a:lnTo>
                <a:lnTo>
                  <a:pt x="316548" y="322211"/>
                </a:lnTo>
                <a:lnTo>
                  <a:pt x="347958" y="289670"/>
                </a:lnTo>
                <a:lnTo>
                  <a:pt x="380550" y="258601"/>
                </a:lnTo>
                <a:lnTo>
                  <a:pt x="414283" y="229050"/>
                </a:lnTo>
                <a:lnTo>
                  <a:pt x="449115" y="201065"/>
                </a:lnTo>
                <a:lnTo>
                  <a:pt x="485003" y="174692"/>
                </a:lnTo>
                <a:lnTo>
                  <a:pt x="521907" y="149979"/>
                </a:lnTo>
                <a:lnTo>
                  <a:pt x="559783" y="126973"/>
                </a:lnTo>
                <a:lnTo>
                  <a:pt x="598591" y="105721"/>
                </a:lnTo>
                <a:lnTo>
                  <a:pt x="638289" y="86269"/>
                </a:lnTo>
                <a:lnTo>
                  <a:pt x="678834" y="68665"/>
                </a:lnTo>
                <a:lnTo>
                  <a:pt x="720186" y="52956"/>
                </a:lnTo>
                <a:lnTo>
                  <a:pt x="762301" y="39188"/>
                </a:lnTo>
                <a:lnTo>
                  <a:pt x="805139" y="27410"/>
                </a:lnTo>
                <a:lnTo>
                  <a:pt x="848657" y="17668"/>
                </a:lnTo>
                <a:lnTo>
                  <a:pt x="892814" y="10008"/>
                </a:lnTo>
                <a:lnTo>
                  <a:pt x="937568" y="4479"/>
                </a:lnTo>
                <a:lnTo>
                  <a:pt x="982877" y="1127"/>
                </a:lnTo>
                <a:lnTo>
                  <a:pt x="1028700" y="0"/>
                </a:lnTo>
                <a:lnTo>
                  <a:pt x="1074522" y="1127"/>
                </a:lnTo>
                <a:lnTo>
                  <a:pt x="1119831" y="4479"/>
                </a:lnTo>
                <a:lnTo>
                  <a:pt x="1164585" y="10008"/>
                </a:lnTo>
                <a:lnTo>
                  <a:pt x="1208742" y="17668"/>
                </a:lnTo>
                <a:lnTo>
                  <a:pt x="1252260" y="27410"/>
                </a:lnTo>
                <a:lnTo>
                  <a:pt x="1295098" y="39188"/>
                </a:lnTo>
                <a:lnTo>
                  <a:pt x="1337213" y="52956"/>
                </a:lnTo>
                <a:lnTo>
                  <a:pt x="1378565" y="68665"/>
                </a:lnTo>
                <a:lnTo>
                  <a:pt x="1419110" y="86269"/>
                </a:lnTo>
                <a:lnTo>
                  <a:pt x="1458808" y="105721"/>
                </a:lnTo>
                <a:lnTo>
                  <a:pt x="1497616" y="126973"/>
                </a:lnTo>
                <a:lnTo>
                  <a:pt x="1535492" y="149979"/>
                </a:lnTo>
                <a:lnTo>
                  <a:pt x="1572396" y="174692"/>
                </a:lnTo>
                <a:lnTo>
                  <a:pt x="1608284" y="201065"/>
                </a:lnTo>
                <a:lnTo>
                  <a:pt x="1643116" y="229050"/>
                </a:lnTo>
                <a:lnTo>
                  <a:pt x="1676849" y="258601"/>
                </a:lnTo>
                <a:lnTo>
                  <a:pt x="1709441" y="289670"/>
                </a:lnTo>
                <a:lnTo>
                  <a:pt x="1740851" y="322211"/>
                </a:lnTo>
                <a:lnTo>
                  <a:pt x="1771037" y="356176"/>
                </a:lnTo>
                <a:lnTo>
                  <a:pt x="1799958" y="391518"/>
                </a:lnTo>
                <a:lnTo>
                  <a:pt x="1827570" y="428191"/>
                </a:lnTo>
                <a:lnTo>
                  <a:pt x="1853833" y="466146"/>
                </a:lnTo>
                <a:lnTo>
                  <a:pt x="1878704" y="505338"/>
                </a:lnTo>
                <a:lnTo>
                  <a:pt x="1902143" y="545719"/>
                </a:lnTo>
                <a:lnTo>
                  <a:pt x="1924106" y="587243"/>
                </a:lnTo>
                <a:lnTo>
                  <a:pt x="1944553" y="629861"/>
                </a:lnTo>
                <a:lnTo>
                  <a:pt x="1963441" y="673527"/>
                </a:lnTo>
                <a:lnTo>
                  <a:pt x="1980729" y="718194"/>
                </a:lnTo>
                <a:lnTo>
                  <a:pt x="1996374" y="763815"/>
                </a:lnTo>
                <a:lnTo>
                  <a:pt x="2010335" y="810343"/>
                </a:lnTo>
                <a:lnTo>
                  <a:pt x="2022571" y="857731"/>
                </a:lnTo>
                <a:lnTo>
                  <a:pt x="2033039" y="905931"/>
                </a:lnTo>
                <a:lnTo>
                  <a:pt x="2041697" y="954897"/>
                </a:lnTo>
                <a:lnTo>
                  <a:pt x="2048504" y="1004582"/>
                </a:lnTo>
                <a:lnTo>
                  <a:pt x="2053418" y="1054938"/>
                </a:lnTo>
                <a:lnTo>
                  <a:pt x="2056397" y="1105919"/>
                </a:lnTo>
                <a:lnTo>
                  <a:pt x="2057400" y="1157477"/>
                </a:lnTo>
                <a:lnTo>
                  <a:pt x="2056397" y="1209036"/>
                </a:lnTo>
                <a:lnTo>
                  <a:pt x="2053418" y="1260017"/>
                </a:lnTo>
                <a:lnTo>
                  <a:pt x="2048504" y="1310373"/>
                </a:lnTo>
                <a:lnTo>
                  <a:pt x="2041697" y="1360058"/>
                </a:lnTo>
                <a:lnTo>
                  <a:pt x="2033039" y="1409024"/>
                </a:lnTo>
                <a:lnTo>
                  <a:pt x="2022571" y="1457224"/>
                </a:lnTo>
                <a:lnTo>
                  <a:pt x="2010335" y="1504612"/>
                </a:lnTo>
                <a:lnTo>
                  <a:pt x="1996374" y="1551140"/>
                </a:lnTo>
                <a:lnTo>
                  <a:pt x="1980729" y="1596761"/>
                </a:lnTo>
                <a:lnTo>
                  <a:pt x="1963441" y="1641428"/>
                </a:lnTo>
                <a:lnTo>
                  <a:pt x="1944553" y="1685094"/>
                </a:lnTo>
                <a:lnTo>
                  <a:pt x="1924106" y="1727712"/>
                </a:lnTo>
                <a:lnTo>
                  <a:pt x="1902143" y="1769236"/>
                </a:lnTo>
                <a:lnTo>
                  <a:pt x="1878704" y="1809617"/>
                </a:lnTo>
                <a:lnTo>
                  <a:pt x="1853833" y="1848809"/>
                </a:lnTo>
                <a:lnTo>
                  <a:pt x="1827570" y="1886764"/>
                </a:lnTo>
                <a:lnTo>
                  <a:pt x="1799958" y="1923437"/>
                </a:lnTo>
                <a:lnTo>
                  <a:pt x="1771037" y="1958779"/>
                </a:lnTo>
                <a:lnTo>
                  <a:pt x="1740851" y="1992744"/>
                </a:lnTo>
                <a:lnTo>
                  <a:pt x="1709441" y="2025285"/>
                </a:lnTo>
                <a:lnTo>
                  <a:pt x="1676849" y="2056354"/>
                </a:lnTo>
                <a:lnTo>
                  <a:pt x="1643116" y="2085905"/>
                </a:lnTo>
                <a:lnTo>
                  <a:pt x="1608284" y="2113890"/>
                </a:lnTo>
                <a:lnTo>
                  <a:pt x="1572396" y="2140263"/>
                </a:lnTo>
                <a:lnTo>
                  <a:pt x="1535492" y="2164976"/>
                </a:lnTo>
                <a:lnTo>
                  <a:pt x="1497616" y="2187982"/>
                </a:lnTo>
                <a:lnTo>
                  <a:pt x="1458808" y="2209234"/>
                </a:lnTo>
                <a:lnTo>
                  <a:pt x="1419110" y="2228686"/>
                </a:lnTo>
                <a:lnTo>
                  <a:pt x="1378565" y="2246290"/>
                </a:lnTo>
                <a:lnTo>
                  <a:pt x="1337213" y="2261999"/>
                </a:lnTo>
                <a:lnTo>
                  <a:pt x="1295098" y="2275767"/>
                </a:lnTo>
                <a:lnTo>
                  <a:pt x="1252260" y="2287545"/>
                </a:lnTo>
                <a:lnTo>
                  <a:pt x="1208742" y="2297287"/>
                </a:lnTo>
                <a:lnTo>
                  <a:pt x="1164585" y="2304947"/>
                </a:lnTo>
                <a:lnTo>
                  <a:pt x="1119831" y="2310476"/>
                </a:lnTo>
                <a:lnTo>
                  <a:pt x="1074522" y="2313828"/>
                </a:lnTo>
                <a:lnTo>
                  <a:pt x="1028700" y="2314955"/>
                </a:lnTo>
                <a:lnTo>
                  <a:pt x="982877" y="2313828"/>
                </a:lnTo>
                <a:lnTo>
                  <a:pt x="937568" y="2310476"/>
                </a:lnTo>
                <a:lnTo>
                  <a:pt x="892814" y="2304947"/>
                </a:lnTo>
                <a:lnTo>
                  <a:pt x="848657" y="2297287"/>
                </a:lnTo>
                <a:lnTo>
                  <a:pt x="805139" y="2287545"/>
                </a:lnTo>
                <a:lnTo>
                  <a:pt x="762301" y="2275767"/>
                </a:lnTo>
                <a:lnTo>
                  <a:pt x="720186" y="2261999"/>
                </a:lnTo>
                <a:lnTo>
                  <a:pt x="678834" y="2246290"/>
                </a:lnTo>
                <a:lnTo>
                  <a:pt x="638289" y="2228686"/>
                </a:lnTo>
                <a:lnTo>
                  <a:pt x="598591" y="2209234"/>
                </a:lnTo>
                <a:lnTo>
                  <a:pt x="559783" y="2187982"/>
                </a:lnTo>
                <a:lnTo>
                  <a:pt x="521907" y="2164976"/>
                </a:lnTo>
                <a:lnTo>
                  <a:pt x="485003" y="2140263"/>
                </a:lnTo>
                <a:lnTo>
                  <a:pt x="449115" y="2113890"/>
                </a:lnTo>
                <a:lnTo>
                  <a:pt x="414283" y="2085905"/>
                </a:lnTo>
                <a:lnTo>
                  <a:pt x="380550" y="2056354"/>
                </a:lnTo>
                <a:lnTo>
                  <a:pt x="347958" y="2025285"/>
                </a:lnTo>
                <a:lnTo>
                  <a:pt x="316548" y="1992744"/>
                </a:lnTo>
                <a:lnTo>
                  <a:pt x="286362" y="1958779"/>
                </a:lnTo>
                <a:lnTo>
                  <a:pt x="257441" y="1923437"/>
                </a:lnTo>
                <a:lnTo>
                  <a:pt x="229829" y="1886764"/>
                </a:lnTo>
                <a:lnTo>
                  <a:pt x="203566" y="1848809"/>
                </a:lnTo>
                <a:lnTo>
                  <a:pt x="178695" y="1809617"/>
                </a:lnTo>
                <a:lnTo>
                  <a:pt x="155256" y="1769236"/>
                </a:lnTo>
                <a:lnTo>
                  <a:pt x="133293" y="1727712"/>
                </a:lnTo>
                <a:lnTo>
                  <a:pt x="112846" y="1685094"/>
                </a:lnTo>
                <a:lnTo>
                  <a:pt x="93958" y="1641428"/>
                </a:lnTo>
                <a:lnTo>
                  <a:pt x="76670" y="1596761"/>
                </a:lnTo>
                <a:lnTo>
                  <a:pt x="61025" y="1551140"/>
                </a:lnTo>
                <a:lnTo>
                  <a:pt x="47064" y="1504612"/>
                </a:lnTo>
                <a:lnTo>
                  <a:pt x="34828" y="1457224"/>
                </a:lnTo>
                <a:lnTo>
                  <a:pt x="24360" y="1409024"/>
                </a:lnTo>
                <a:lnTo>
                  <a:pt x="15702" y="1360058"/>
                </a:lnTo>
                <a:lnTo>
                  <a:pt x="8895" y="1310373"/>
                </a:lnTo>
                <a:lnTo>
                  <a:pt x="3981" y="1260017"/>
                </a:lnTo>
                <a:lnTo>
                  <a:pt x="1002" y="1209036"/>
                </a:lnTo>
                <a:lnTo>
                  <a:pt x="0" y="115747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4103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2" y="1824229"/>
            <a:ext cx="7293609" cy="5193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950">
              <a:latin typeface="Times New Roman"/>
              <a:cs typeface="Times New Roman"/>
            </a:endParaRPr>
          </a:p>
          <a:p>
            <a:pPr marL="3520440">
              <a:spcBef>
                <a:spcPts val="5"/>
              </a:spcBef>
            </a:pP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Copyright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©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2013 Texas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Education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Agency.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All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rights reserved. </a:t>
            </a: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TEA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confidential </a:t>
            </a:r>
            <a:r>
              <a:rPr sz="800" spc="5" dirty="0">
                <a:solidFill>
                  <a:srgbClr val="2E6AA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an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Detail</a:t>
            </a:r>
            <a:r>
              <a:rPr spc="-65" dirty="0"/>
              <a:t> </a:t>
            </a:r>
            <a:r>
              <a:rPr spc="-5" dirty="0"/>
              <a:t>Errors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800" y="1824227"/>
            <a:ext cx="7257362" cy="5033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961" y="2815589"/>
            <a:ext cx="6248400" cy="843280"/>
          </a:xfrm>
          <a:custGeom>
            <a:avLst/>
            <a:gdLst/>
            <a:ahLst/>
            <a:cxnLst/>
            <a:rect l="l" t="t" r="r" b="b"/>
            <a:pathLst>
              <a:path w="6248400" h="843279">
                <a:moveTo>
                  <a:pt x="6248400" y="842772"/>
                </a:moveTo>
                <a:lnTo>
                  <a:pt x="0" y="842772"/>
                </a:lnTo>
                <a:lnTo>
                  <a:pt x="0" y="0"/>
                </a:lnTo>
                <a:lnTo>
                  <a:pt x="6248400" y="0"/>
                </a:lnTo>
                <a:lnTo>
                  <a:pt x="6248400" y="842772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47590" y="1566686"/>
            <a:ext cx="2819399" cy="1488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43600" y="1650494"/>
            <a:ext cx="2627630" cy="1321435"/>
          </a:xfrm>
          <a:custGeom>
            <a:avLst/>
            <a:gdLst/>
            <a:ahLst/>
            <a:cxnLst/>
            <a:rect l="l" t="t" r="r" b="b"/>
            <a:pathLst>
              <a:path w="2627629" h="1321435">
                <a:moveTo>
                  <a:pt x="0" y="0"/>
                </a:moveTo>
                <a:lnTo>
                  <a:pt x="2627376" y="0"/>
                </a:lnTo>
                <a:lnTo>
                  <a:pt x="2627376" y="1321308"/>
                </a:lnTo>
                <a:lnTo>
                  <a:pt x="0" y="1321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600" y="1650494"/>
            <a:ext cx="2627630" cy="1321435"/>
          </a:xfrm>
          <a:custGeom>
            <a:avLst/>
            <a:gdLst/>
            <a:ahLst/>
            <a:cxnLst/>
            <a:rect l="l" t="t" r="r" b="b"/>
            <a:pathLst>
              <a:path w="2627629" h="1321435">
                <a:moveTo>
                  <a:pt x="0" y="0"/>
                </a:moveTo>
                <a:lnTo>
                  <a:pt x="2627376" y="0"/>
                </a:lnTo>
                <a:lnTo>
                  <a:pt x="2627376" y="1321308"/>
                </a:lnTo>
                <a:lnTo>
                  <a:pt x="0" y="132130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022340" y="1686311"/>
            <a:ext cx="2141220" cy="885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EF7A08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Note the File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Details</a:t>
            </a:r>
            <a:endParaRPr sz="1600">
              <a:latin typeface="Arial"/>
              <a:cs typeface="Arial"/>
            </a:endParaRPr>
          </a:p>
          <a:p>
            <a:pPr marL="299085" marR="140335" indent="-286385">
              <a:lnSpc>
                <a:spcPct val="105700"/>
              </a:lnSpc>
              <a:spcBef>
                <a:spcPts val="910"/>
              </a:spcBef>
              <a:buClr>
                <a:srgbClr val="EF7A08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Users can Filter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by  Error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Type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29473" y="4129568"/>
            <a:ext cx="606425" cy="412750"/>
          </a:xfrm>
          <a:custGeom>
            <a:avLst/>
            <a:gdLst/>
            <a:ahLst/>
            <a:cxnLst/>
            <a:rect l="l" t="t" r="r" b="b"/>
            <a:pathLst>
              <a:path w="606425" h="412750">
                <a:moveTo>
                  <a:pt x="375335" y="0"/>
                </a:moveTo>
                <a:lnTo>
                  <a:pt x="408813" y="81864"/>
                </a:lnTo>
                <a:lnTo>
                  <a:pt x="0" y="249034"/>
                </a:lnTo>
                <a:lnTo>
                  <a:pt x="66941" y="412750"/>
                </a:lnTo>
                <a:lnTo>
                  <a:pt x="475754" y="245579"/>
                </a:lnTo>
                <a:lnTo>
                  <a:pt x="543568" y="245579"/>
                </a:lnTo>
                <a:lnTo>
                  <a:pt x="605993" y="96774"/>
                </a:lnTo>
                <a:lnTo>
                  <a:pt x="375335" y="0"/>
                </a:lnTo>
                <a:close/>
              </a:path>
              <a:path w="606425" h="412750">
                <a:moveTo>
                  <a:pt x="543568" y="245579"/>
                </a:moveTo>
                <a:lnTo>
                  <a:pt x="475754" y="245579"/>
                </a:lnTo>
                <a:lnTo>
                  <a:pt x="509231" y="327431"/>
                </a:lnTo>
                <a:lnTo>
                  <a:pt x="543568" y="245579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966187" y="6647943"/>
            <a:ext cx="62547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z="800" dirty="0">
                <a:solidFill>
                  <a:srgbClr val="2E6AA6"/>
                </a:solidFill>
                <a:latin typeface="Arial"/>
                <a:cs typeface="Arial"/>
              </a:rPr>
              <a:t>d</a:t>
            </a:r>
            <a:r>
              <a:rPr sz="800" spc="-60" dirty="0">
                <a:solidFill>
                  <a:srgbClr val="2E6AA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E6AA6"/>
                </a:solidFill>
                <a:latin typeface="Arial"/>
                <a:cs typeface="Arial"/>
              </a:rPr>
              <a:t>proprietary.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4466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Error</a:t>
            </a:r>
            <a:r>
              <a:rPr spc="-90" dirty="0"/>
              <a:t> </a:t>
            </a:r>
            <a:r>
              <a:rPr spc="-55" dirty="0"/>
              <a:t>Types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7" y="1288787"/>
            <a:ext cx="8435340" cy="3487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92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776605" indent="-320040"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spc="-5" dirty="0">
                <a:latin typeface="Arial"/>
                <a:cs typeface="Arial"/>
              </a:rPr>
              <a:t>There are three </a:t>
            </a:r>
            <a:r>
              <a:rPr spc="-10" dirty="0">
                <a:latin typeface="Arial"/>
                <a:cs typeface="Arial"/>
              </a:rPr>
              <a:t>categories </a:t>
            </a:r>
            <a:r>
              <a:rPr spc="-5" dirty="0">
                <a:latin typeface="Arial"/>
                <a:cs typeface="Arial"/>
              </a:rPr>
              <a:t>of errors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(edits).</a:t>
            </a:r>
            <a:endParaRPr>
              <a:latin typeface="Arial"/>
              <a:cs typeface="Arial"/>
            </a:endParaRPr>
          </a:p>
          <a:p>
            <a:pPr marL="1096645" marR="5080" lvl="1" indent="-274320" algn="just">
              <a:lnSpc>
                <a:spcPct val="106100"/>
              </a:lnSpc>
              <a:spcBef>
                <a:spcPts val="900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first </a:t>
            </a:r>
            <a:r>
              <a:rPr spc="-10" dirty="0">
                <a:latin typeface="Arial"/>
                <a:cs typeface="Arial"/>
              </a:rPr>
              <a:t>category produces </a:t>
            </a:r>
            <a:r>
              <a:rPr spc="-5" dirty="0">
                <a:latin typeface="Arial"/>
                <a:cs typeface="Arial"/>
              </a:rPr>
              <a:t>a fatal </a:t>
            </a:r>
            <a:r>
              <a:rPr spc="-20" dirty="0">
                <a:latin typeface="Arial"/>
                <a:cs typeface="Arial"/>
              </a:rPr>
              <a:t>error. </a:t>
            </a:r>
            <a:r>
              <a:rPr spc="-10" dirty="0">
                <a:latin typeface="Arial"/>
                <a:cs typeface="Arial"/>
              </a:rPr>
              <a:t>Neither an </a:t>
            </a:r>
            <a:r>
              <a:rPr spc="-5" dirty="0">
                <a:latin typeface="Arial"/>
                <a:cs typeface="Arial"/>
              </a:rPr>
              <a:t>LEA </a:t>
            </a:r>
            <a:r>
              <a:rPr spc="-10" dirty="0">
                <a:latin typeface="Arial"/>
                <a:cs typeface="Arial"/>
              </a:rPr>
              <a:t>nor an </a:t>
            </a:r>
            <a:r>
              <a:rPr spc="-5" dirty="0">
                <a:latin typeface="Arial"/>
                <a:cs typeface="Arial"/>
              </a:rPr>
              <a:t>ESC </a:t>
            </a:r>
            <a:r>
              <a:rPr spc="-10" dirty="0">
                <a:latin typeface="Arial"/>
                <a:cs typeface="Arial"/>
              </a:rPr>
              <a:t>can  </a:t>
            </a:r>
            <a:r>
              <a:rPr spc="-5" dirty="0">
                <a:latin typeface="Arial"/>
                <a:cs typeface="Arial"/>
              </a:rPr>
              <a:t>mark “complete” a file </a:t>
            </a:r>
            <a:r>
              <a:rPr spc="-15" dirty="0">
                <a:latin typeface="Arial"/>
                <a:cs typeface="Arial"/>
              </a:rPr>
              <a:t>with </a:t>
            </a:r>
            <a:r>
              <a:rPr spc="-5" dirty="0">
                <a:latin typeface="Arial"/>
                <a:cs typeface="Arial"/>
              </a:rPr>
              <a:t>fatal error(s). </a:t>
            </a: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file </a:t>
            </a:r>
            <a:r>
              <a:rPr spc="-15" dirty="0">
                <a:latin typeface="Arial"/>
                <a:cs typeface="Arial"/>
              </a:rPr>
              <a:t>with </a:t>
            </a:r>
            <a:r>
              <a:rPr spc="-5" dirty="0">
                <a:latin typeface="Arial"/>
                <a:cs typeface="Arial"/>
              </a:rPr>
              <a:t>a fatal error(s)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10" dirty="0">
                <a:latin typeface="Arial"/>
                <a:cs typeface="Arial"/>
              </a:rPr>
              <a:t>not  be accepted by </a:t>
            </a:r>
            <a:r>
              <a:rPr dirty="0">
                <a:latin typeface="Arial"/>
                <a:cs typeface="Arial"/>
              </a:rPr>
              <a:t>TEA </a:t>
            </a:r>
            <a:r>
              <a:rPr spc="-5" dirty="0">
                <a:latin typeface="Arial"/>
                <a:cs typeface="Arial"/>
              </a:rPr>
              <a:t>for a </a:t>
            </a:r>
            <a:r>
              <a:rPr dirty="0">
                <a:latin typeface="Arial"/>
                <a:cs typeface="Arial"/>
              </a:rPr>
              <a:t>PEIMS </a:t>
            </a:r>
            <a:r>
              <a:rPr spc="-5" dirty="0">
                <a:latin typeface="Arial"/>
                <a:cs typeface="Arial"/>
              </a:rPr>
              <a:t>collection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must </a:t>
            </a:r>
            <a:r>
              <a:rPr spc="-10" dirty="0">
                <a:latin typeface="Arial"/>
                <a:cs typeface="Arial"/>
              </a:rPr>
              <a:t>be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corrected.</a:t>
            </a:r>
            <a:endParaRPr>
              <a:latin typeface="Arial"/>
              <a:cs typeface="Arial"/>
            </a:endParaRPr>
          </a:p>
          <a:p>
            <a:pPr marL="1096645" marR="565785" lvl="1" indent="-274320">
              <a:lnSpc>
                <a:spcPct val="106100"/>
              </a:lnSpc>
              <a:spcBef>
                <a:spcPts val="890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second type </a:t>
            </a:r>
            <a:r>
              <a:rPr spc="-5" dirty="0">
                <a:latin typeface="Arial"/>
                <a:cs typeface="Arial"/>
              </a:rPr>
              <a:t>of </a:t>
            </a:r>
            <a:r>
              <a:rPr spc="-10" dirty="0">
                <a:latin typeface="Arial"/>
                <a:cs typeface="Arial"/>
              </a:rPr>
              <a:t>edit produces </a:t>
            </a:r>
            <a:r>
              <a:rPr spc="-5" dirty="0">
                <a:latin typeface="Arial"/>
                <a:cs typeface="Arial"/>
              </a:rPr>
              <a:t>a </a:t>
            </a:r>
            <a:r>
              <a:rPr spc="-10" dirty="0">
                <a:latin typeface="Arial"/>
                <a:cs typeface="Arial"/>
              </a:rPr>
              <a:t>special </a:t>
            </a:r>
            <a:r>
              <a:rPr spc="-15" dirty="0">
                <a:latin typeface="Arial"/>
                <a:cs typeface="Arial"/>
              </a:rPr>
              <a:t>warning </a:t>
            </a:r>
            <a:r>
              <a:rPr spc="-20" dirty="0">
                <a:latin typeface="Arial"/>
                <a:cs typeface="Arial"/>
              </a:rPr>
              <a:t>error. </a:t>
            </a:r>
            <a:r>
              <a:rPr dirty="0">
                <a:latin typeface="Arial"/>
                <a:cs typeface="Arial"/>
              </a:rPr>
              <a:t>A </a:t>
            </a:r>
            <a:r>
              <a:rPr spc="-10" dirty="0">
                <a:latin typeface="Arial"/>
                <a:cs typeface="Arial"/>
              </a:rPr>
              <a:t>special  </a:t>
            </a:r>
            <a:r>
              <a:rPr spc="-15" dirty="0">
                <a:latin typeface="Arial"/>
                <a:cs typeface="Arial"/>
              </a:rPr>
              <a:t>warning </a:t>
            </a:r>
            <a:r>
              <a:rPr spc="-5" dirty="0">
                <a:latin typeface="Arial"/>
                <a:cs typeface="Arial"/>
              </a:rPr>
              <a:t>error </a:t>
            </a:r>
            <a:r>
              <a:rPr spc="-10" dirty="0">
                <a:latin typeface="Arial"/>
                <a:cs typeface="Arial"/>
              </a:rPr>
              <a:t>indicates </a:t>
            </a:r>
            <a:r>
              <a:rPr spc="-5" dirty="0">
                <a:latin typeface="Arial"/>
                <a:cs typeface="Arial"/>
              </a:rPr>
              <a:t>a </a:t>
            </a:r>
            <a:r>
              <a:rPr spc="-10" dirty="0">
                <a:latin typeface="Arial"/>
                <a:cs typeface="Arial"/>
              </a:rPr>
              <a:t>discrepancy </a:t>
            </a:r>
            <a:r>
              <a:rPr spc="-5" dirty="0">
                <a:latin typeface="Arial"/>
                <a:cs typeface="Arial"/>
              </a:rPr>
              <a:t>in the data that must </a:t>
            </a:r>
            <a:r>
              <a:rPr spc="-15" dirty="0">
                <a:latin typeface="Arial"/>
                <a:cs typeface="Arial"/>
              </a:rPr>
              <a:t>be  </a:t>
            </a:r>
            <a:r>
              <a:rPr spc="-5" dirty="0">
                <a:latin typeface="Arial"/>
                <a:cs typeface="Arial"/>
              </a:rPr>
              <a:t>scrutinized </a:t>
            </a:r>
            <a:r>
              <a:rPr spc="-20" dirty="0">
                <a:latin typeface="Arial"/>
                <a:cs typeface="Arial"/>
              </a:rPr>
              <a:t>carefully. </a:t>
            </a:r>
            <a:r>
              <a:rPr dirty="0">
                <a:latin typeface="Arial"/>
                <a:cs typeface="Arial"/>
              </a:rPr>
              <a:t>In </a:t>
            </a:r>
            <a:r>
              <a:rPr spc="-10" dirty="0">
                <a:latin typeface="Arial"/>
                <a:cs typeface="Arial"/>
              </a:rPr>
              <a:t>unusual </a:t>
            </a:r>
            <a:r>
              <a:rPr spc="-5" dirty="0">
                <a:latin typeface="Arial"/>
                <a:cs typeface="Arial"/>
              </a:rPr>
              <a:t>situations, the data are</a:t>
            </a:r>
            <a:r>
              <a:rPr spc="10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correct.</a:t>
            </a:r>
            <a:endParaRPr>
              <a:latin typeface="Arial"/>
              <a:cs typeface="Arial"/>
            </a:endParaRPr>
          </a:p>
          <a:p>
            <a:pPr marL="1096645" marR="346075" lvl="1" indent="-274320">
              <a:lnSpc>
                <a:spcPct val="105600"/>
              </a:lnSpc>
              <a:spcBef>
                <a:spcPts val="910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third </a:t>
            </a:r>
            <a:r>
              <a:rPr spc="-10" dirty="0">
                <a:latin typeface="Arial"/>
                <a:cs typeface="Arial"/>
              </a:rPr>
              <a:t>category </a:t>
            </a:r>
            <a:r>
              <a:rPr spc="-5" dirty="0">
                <a:latin typeface="Arial"/>
                <a:cs typeface="Arial"/>
              </a:rPr>
              <a:t>of </a:t>
            </a:r>
            <a:r>
              <a:rPr spc="-10" dirty="0">
                <a:latin typeface="Arial"/>
                <a:cs typeface="Arial"/>
              </a:rPr>
              <a:t>edit produces </a:t>
            </a:r>
            <a:r>
              <a:rPr spc="-5" dirty="0">
                <a:latin typeface="Arial"/>
                <a:cs typeface="Arial"/>
              </a:rPr>
              <a:t>a </a:t>
            </a:r>
            <a:r>
              <a:rPr spc="-15" dirty="0">
                <a:latin typeface="Arial"/>
                <a:cs typeface="Arial"/>
              </a:rPr>
              <a:t>warning </a:t>
            </a:r>
            <a:r>
              <a:rPr spc="-20" dirty="0">
                <a:latin typeface="Arial"/>
                <a:cs typeface="Arial"/>
              </a:rPr>
              <a:t>error, </a:t>
            </a:r>
            <a:r>
              <a:rPr spc="-15" dirty="0">
                <a:latin typeface="Arial"/>
                <a:cs typeface="Arial"/>
              </a:rPr>
              <a:t>which </a:t>
            </a:r>
            <a:r>
              <a:rPr spc="-10" dirty="0">
                <a:latin typeface="Arial"/>
                <a:cs typeface="Arial"/>
              </a:rPr>
              <a:t>indicates </a:t>
            </a:r>
            <a:r>
              <a:rPr spc="-5" dirty="0">
                <a:latin typeface="Arial"/>
                <a:cs typeface="Arial"/>
              </a:rPr>
              <a:t>a  </a:t>
            </a:r>
            <a:r>
              <a:rPr spc="-10" dirty="0">
                <a:latin typeface="Arial"/>
                <a:cs typeface="Arial"/>
              </a:rPr>
              <a:t>possible </a:t>
            </a:r>
            <a:r>
              <a:rPr spc="-5" dirty="0">
                <a:latin typeface="Arial"/>
                <a:cs typeface="Arial"/>
              </a:rPr>
              <a:t>error </a:t>
            </a:r>
            <a:r>
              <a:rPr spc="-10" dirty="0">
                <a:latin typeface="Arial"/>
                <a:cs typeface="Arial"/>
              </a:rPr>
              <a:t>or</a:t>
            </a:r>
            <a:r>
              <a:rPr spc="4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inconsistency.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7327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Record Level Error</a:t>
            </a:r>
            <a:r>
              <a:rPr spc="15" dirty="0"/>
              <a:t> </a:t>
            </a:r>
            <a:r>
              <a:rPr spc="-5" dirty="0"/>
              <a:t>Message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9202" y="2182369"/>
            <a:ext cx="6723807" cy="3845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761" y="2286761"/>
            <a:ext cx="685800" cy="3276600"/>
          </a:xfrm>
          <a:custGeom>
            <a:avLst/>
            <a:gdLst/>
            <a:ahLst/>
            <a:cxnLst/>
            <a:rect l="l" t="t" r="r" b="b"/>
            <a:pathLst>
              <a:path w="685800" h="3276600">
                <a:moveTo>
                  <a:pt x="685800" y="3276600"/>
                </a:moveTo>
                <a:lnTo>
                  <a:pt x="0" y="3276600"/>
                </a:lnTo>
                <a:lnTo>
                  <a:pt x="0" y="0"/>
                </a:lnTo>
                <a:lnTo>
                  <a:pt x="685800" y="0"/>
                </a:lnTo>
                <a:lnTo>
                  <a:pt x="685800" y="3276600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22756" y="2286761"/>
            <a:ext cx="4940935" cy="3276600"/>
          </a:xfrm>
          <a:custGeom>
            <a:avLst/>
            <a:gdLst/>
            <a:ahLst/>
            <a:cxnLst/>
            <a:rect l="l" t="t" r="r" b="b"/>
            <a:pathLst>
              <a:path w="4940934" h="3276600">
                <a:moveTo>
                  <a:pt x="4940808" y="3276600"/>
                </a:moveTo>
                <a:lnTo>
                  <a:pt x="0" y="3276600"/>
                </a:lnTo>
                <a:lnTo>
                  <a:pt x="0" y="0"/>
                </a:lnTo>
                <a:lnTo>
                  <a:pt x="4940808" y="0"/>
                </a:lnTo>
                <a:lnTo>
                  <a:pt x="4940808" y="3276600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3563" y="2286761"/>
            <a:ext cx="788035" cy="3276600"/>
          </a:xfrm>
          <a:custGeom>
            <a:avLst/>
            <a:gdLst/>
            <a:ahLst/>
            <a:cxnLst/>
            <a:rect l="l" t="t" r="r" b="b"/>
            <a:pathLst>
              <a:path w="788034" h="3276600">
                <a:moveTo>
                  <a:pt x="787907" y="3276600"/>
                </a:moveTo>
                <a:lnTo>
                  <a:pt x="0" y="3276600"/>
                </a:lnTo>
                <a:lnTo>
                  <a:pt x="0" y="0"/>
                </a:lnTo>
                <a:lnTo>
                  <a:pt x="787907" y="0"/>
                </a:lnTo>
                <a:lnTo>
                  <a:pt x="787907" y="3276600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879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Error Sample</a:t>
            </a:r>
            <a:r>
              <a:rPr spc="-80" dirty="0"/>
              <a:t> </a:t>
            </a:r>
            <a:r>
              <a:rPr spc="-5" dirty="0"/>
              <a:t>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0893" y="2336293"/>
            <a:ext cx="7077455" cy="1569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6802" y="2362200"/>
            <a:ext cx="6982307" cy="1464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522" y="4023361"/>
            <a:ext cx="3794759" cy="22661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0" y="4114802"/>
            <a:ext cx="3581400" cy="2083435"/>
          </a:xfrm>
          <a:custGeom>
            <a:avLst/>
            <a:gdLst/>
            <a:ahLst/>
            <a:cxnLst/>
            <a:rect l="l" t="t" r="r" b="b"/>
            <a:pathLst>
              <a:path w="3581400" h="2083435">
                <a:moveTo>
                  <a:pt x="0" y="0"/>
                </a:moveTo>
                <a:lnTo>
                  <a:pt x="3581400" y="0"/>
                </a:lnTo>
                <a:lnTo>
                  <a:pt x="3581400" y="2083308"/>
                </a:lnTo>
                <a:lnTo>
                  <a:pt x="0" y="2083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43200" y="4114802"/>
            <a:ext cx="3581400" cy="1959511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73380" marR="99060" indent="-287020">
              <a:lnSpc>
                <a:spcPct val="105900"/>
              </a:lnSpc>
              <a:spcBef>
                <a:spcPts val="13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In this </a:t>
            </a:r>
            <a:r>
              <a:rPr sz="1600" dirty="0">
                <a:latin typeface="Arial"/>
                <a:cs typeface="Arial"/>
              </a:rPr>
              <a:t>case, </a:t>
            </a:r>
            <a:r>
              <a:rPr sz="1600" spc="-5" dirty="0">
                <a:latin typeface="Arial"/>
                <a:cs typeface="Arial"/>
              </a:rPr>
              <a:t>the value entered for  </a:t>
            </a:r>
            <a:r>
              <a:rPr sz="1600" spc="-10" dirty="0">
                <a:latin typeface="Arial"/>
                <a:cs typeface="Arial"/>
              </a:rPr>
              <a:t>EducationEnvironmentType </a:t>
            </a:r>
            <a:r>
              <a:rPr sz="1600" spc="-5" dirty="0">
                <a:latin typeface="Arial"/>
                <a:cs typeface="Arial"/>
              </a:rPr>
              <a:t>has to  be at </a:t>
            </a:r>
            <a:r>
              <a:rPr sz="1600" dirty="0">
                <a:latin typeface="Arial"/>
                <a:cs typeface="Arial"/>
              </a:rPr>
              <a:t>least </a:t>
            </a:r>
            <a:r>
              <a:rPr sz="1600" spc="-5" dirty="0">
                <a:latin typeface="Arial"/>
                <a:cs typeface="Arial"/>
              </a:rPr>
              <a:t>one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character</a:t>
            </a:r>
            <a:endParaRPr sz="1600">
              <a:latin typeface="Arial"/>
              <a:cs typeface="Arial"/>
            </a:endParaRPr>
          </a:p>
          <a:p>
            <a:pPr marL="373380" marR="107314" indent="-287020">
              <a:lnSpc>
                <a:spcPct val="106000"/>
              </a:lnSpc>
              <a:spcBef>
                <a:spcPts val="90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There </a:t>
            </a:r>
            <a:r>
              <a:rPr sz="1600" spc="-10" dirty="0">
                <a:latin typeface="Arial"/>
                <a:cs typeface="Arial"/>
              </a:rPr>
              <a:t>was </a:t>
            </a:r>
            <a:r>
              <a:rPr sz="1600" spc="-5" dirty="0">
                <a:latin typeface="Arial"/>
                <a:cs typeface="Arial"/>
              </a:rPr>
              <a:t>no value entered,  hence the length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interpreted as  “0” and doesn’t meet the minimum  requirement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524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Error Sample</a:t>
            </a:r>
            <a:r>
              <a:rPr spc="-75" dirty="0"/>
              <a:t> </a:t>
            </a:r>
            <a:r>
              <a:rPr spc="-5" dirty="0"/>
              <a:t>II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0893" y="2336293"/>
            <a:ext cx="7077455" cy="1569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6802" y="2362200"/>
            <a:ext cx="6982307" cy="1464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522" y="4023361"/>
            <a:ext cx="3794759" cy="22661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0" y="4114802"/>
            <a:ext cx="3581400" cy="2083435"/>
          </a:xfrm>
          <a:custGeom>
            <a:avLst/>
            <a:gdLst/>
            <a:ahLst/>
            <a:cxnLst/>
            <a:rect l="l" t="t" r="r" b="b"/>
            <a:pathLst>
              <a:path w="3581400" h="2083435">
                <a:moveTo>
                  <a:pt x="0" y="0"/>
                </a:moveTo>
                <a:lnTo>
                  <a:pt x="3581400" y="0"/>
                </a:lnTo>
                <a:lnTo>
                  <a:pt x="3581400" y="2083308"/>
                </a:lnTo>
                <a:lnTo>
                  <a:pt x="0" y="2083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43200" y="4114800"/>
            <a:ext cx="3581400" cy="1696618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73380" marR="123189" indent="-287020">
              <a:lnSpc>
                <a:spcPct val="105900"/>
              </a:lnSpc>
              <a:spcBef>
                <a:spcPts val="13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In this </a:t>
            </a:r>
            <a:r>
              <a:rPr sz="1600" dirty="0">
                <a:latin typeface="Arial"/>
                <a:cs typeface="Arial"/>
              </a:rPr>
              <a:t>case, </a:t>
            </a:r>
            <a:r>
              <a:rPr sz="1600" spc="-5" dirty="0">
                <a:latin typeface="Arial"/>
                <a:cs typeface="Arial"/>
              </a:rPr>
              <a:t>the value entered for  StudentUnqiueStateId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expected  to be made up of values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between</a:t>
            </a:r>
            <a:endParaRPr sz="1600">
              <a:latin typeface="Arial"/>
              <a:cs typeface="Arial"/>
            </a:endParaRPr>
          </a:p>
          <a:p>
            <a:pPr marL="373380"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{1,10}</a:t>
            </a:r>
            <a:endParaRPr sz="1600">
              <a:latin typeface="Arial"/>
              <a:cs typeface="Arial"/>
            </a:endParaRPr>
          </a:p>
          <a:p>
            <a:pPr marL="373380" marR="140970" indent="-287020">
              <a:lnSpc>
                <a:spcPct val="105700"/>
              </a:lnSpc>
              <a:spcBef>
                <a:spcPts val="91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Alpha characters “A and B” do not  meet these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requirements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6800" y="2793494"/>
            <a:ext cx="6962762" cy="11064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1195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Error Sample</a:t>
            </a:r>
            <a:r>
              <a:rPr spc="-70" dirty="0"/>
              <a:t> </a:t>
            </a:r>
            <a:r>
              <a:rPr spc="-5" dirty="0"/>
              <a:t>III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2710" y="2260093"/>
            <a:ext cx="7065263" cy="1699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8618" y="2286000"/>
            <a:ext cx="6962013" cy="1604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522" y="4018790"/>
            <a:ext cx="3794759" cy="27066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0" y="4114800"/>
            <a:ext cx="3581400" cy="2514600"/>
          </a:xfrm>
          <a:custGeom>
            <a:avLst/>
            <a:gdLst/>
            <a:ahLst/>
            <a:cxnLst/>
            <a:rect l="l" t="t" r="r" b="b"/>
            <a:pathLst>
              <a:path w="3581400" h="2514600">
                <a:moveTo>
                  <a:pt x="0" y="0"/>
                </a:moveTo>
                <a:lnTo>
                  <a:pt x="3581400" y="0"/>
                </a:lnTo>
                <a:lnTo>
                  <a:pt x="3581400" y="2514600"/>
                </a:lnTo>
                <a:lnTo>
                  <a:pt x="0" y="2514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43200" y="4114800"/>
            <a:ext cx="3581400" cy="2514600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373380" marR="101600" indent="-287020">
              <a:lnSpc>
                <a:spcPct val="106000"/>
              </a:lnSpc>
              <a:spcBef>
                <a:spcPts val="13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The sequence of data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incorrect,  starting at </a:t>
            </a:r>
            <a:r>
              <a:rPr sz="1600" dirty="0">
                <a:latin typeface="Arial"/>
                <a:cs typeface="Arial"/>
              </a:rPr>
              <a:t>line </a:t>
            </a:r>
            <a:r>
              <a:rPr sz="1600" spc="-5" dirty="0">
                <a:latin typeface="Arial"/>
                <a:cs typeface="Arial"/>
              </a:rPr>
              <a:t>95. The  InterchangeStudentAttendenceExt  ension expects that  AttendanceEventReason should  be the following tag, not  StudentReference</a:t>
            </a:r>
            <a:endParaRPr sz="1600">
              <a:latin typeface="Arial"/>
              <a:cs typeface="Arial"/>
            </a:endParaRPr>
          </a:p>
          <a:p>
            <a:pPr marL="373380" marR="582930" indent="-287020">
              <a:lnSpc>
                <a:spcPct val="106200"/>
              </a:lnSpc>
              <a:spcBef>
                <a:spcPts val="89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Compare the samples on the  following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slide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821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Data</a:t>
            </a:r>
            <a:r>
              <a:rPr spc="-60" dirty="0"/>
              <a:t> </a:t>
            </a:r>
            <a:r>
              <a:rPr spc="-5" dirty="0"/>
              <a:t>Comparison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97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632" y="1819657"/>
            <a:ext cx="6220954" cy="2211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" y="1905002"/>
            <a:ext cx="5972810" cy="2049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1572" y="4303777"/>
            <a:ext cx="6216394" cy="2182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6541" y="4389120"/>
            <a:ext cx="5962941" cy="20150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8596" y="5487161"/>
            <a:ext cx="5535295" cy="304800"/>
          </a:xfrm>
          <a:custGeom>
            <a:avLst/>
            <a:gdLst/>
            <a:ahLst/>
            <a:cxnLst/>
            <a:rect l="l" t="t" r="r" b="b"/>
            <a:pathLst>
              <a:path w="5535295" h="304800">
                <a:moveTo>
                  <a:pt x="5535168" y="304800"/>
                </a:moveTo>
                <a:lnTo>
                  <a:pt x="0" y="304800"/>
                </a:lnTo>
                <a:lnTo>
                  <a:pt x="0" y="0"/>
                </a:lnTo>
                <a:lnTo>
                  <a:pt x="5535168" y="0"/>
                </a:lnTo>
                <a:lnTo>
                  <a:pt x="5535168" y="304800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2" y="4248913"/>
            <a:ext cx="2327147" cy="2551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02" y="4343400"/>
            <a:ext cx="2144395" cy="2362200"/>
          </a:xfrm>
          <a:custGeom>
            <a:avLst/>
            <a:gdLst/>
            <a:ahLst/>
            <a:cxnLst/>
            <a:rect l="l" t="t" r="r" b="b"/>
            <a:pathLst>
              <a:path w="2144395" h="2362200">
                <a:moveTo>
                  <a:pt x="0" y="0"/>
                </a:moveTo>
                <a:lnTo>
                  <a:pt x="2144268" y="0"/>
                </a:lnTo>
                <a:lnTo>
                  <a:pt x="2144268" y="2362200"/>
                </a:lnTo>
                <a:lnTo>
                  <a:pt x="0" y="2362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4302" y="4343400"/>
            <a:ext cx="2144395" cy="1958228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373380" marR="151130" indent="-287020">
              <a:lnSpc>
                <a:spcPct val="106200"/>
              </a:lnSpc>
              <a:spcBef>
                <a:spcPts val="12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the correct  sequence</a:t>
            </a:r>
            <a:endParaRPr sz="1600">
              <a:latin typeface="Arial"/>
              <a:cs typeface="Arial"/>
            </a:endParaRPr>
          </a:p>
          <a:p>
            <a:pPr marL="373380" marR="172085" indent="-287020">
              <a:lnSpc>
                <a:spcPct val="106100"/>
              </a:lnSpc>
              <a:spcBef>
                <a:spcPts val="89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TEDS Section 7  provides Data  Samples for each  Interchange  Schema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4602" y="2820163"/>
            <a:ext cx="2552700" cy="276225"/>
          </a:xfrm>
          <a:custGeom>
            <a:avLst/>
            <a:gdLst/>
            <a:ahLst/>
            <a:cxnLst/>
            <a:rect l="l" t="t" r="r" b="b"/>
            <a:pathLst>
              <a:path w="2552700" h="276225">
                <a:moveTo>
                  <a:pt x="2552700" y="275844"/>
                </a:moveTo>
                <a:lnTo>
                  <a:pt x="0" y="275844"/>
                </a:lnTo>
                <a:lnTo>
                  <a:pt x="0" y="0"/>
                </a:lnTo>
                <a:lnTo>
                  <a:pt x="2552700" y="0"/>
                </a:lnTo>
                <a:lnTo>
                  <a:pt x="2552700" y="275844"/>
                </a:lnTo>
                <a:close/>
              </a:path>
            </a:pathLst>
          </a:custGeom>
          <a:ln w="3200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61759" y="1895857"/>
            <a:ext cx="2327146" cy="16504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53202" y="1981202"/>
            <a:ext cx="2144395" cy="1480185"/>
          </a:xfrm>
          <a:custGeom>
            <a:avLst/>
            <a:gdLst/>
            <a:ahLst/>
            <a:cxnLst/>
            <a:rect l="l" t="t" r="r" b="b"/>
            <a:pathLst>
              <a:path w="2144395" h="1480185">
                <a:moveTo>
                  <a:pt x="0" y="0"/>
                </a:moveTo>
                <a:lnTo>
                  <a:pt x="2144268" y="0"/>
                </a:lnTo>
                <a:lnTo>
                  <a:pt x="2144268" y="1479803"/>
                </a:lnTo>
                <a:lnTo>
                  <a:pt x="0" y="14798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53202" y="1981202"/>
            <a:ext cx="2144395" cy="1480185"/>
          </a:xfrm>
          <a:custGeom>
            <a:avLst/>
            <a:gdLst/>
            <a:ahLst/>
            <a:cxnLst/>
            <a:rect l="l" t="t" r="r" b="b"/>
            <a:pathLst>
              <a:path w="2144395" h="1480185">
                <a:moveTo>
                  <a:pt x="0" y="0"/>
                </a:moveTo>
                <a:lnTo>
                  <a:pt x="2144268" y="0"/>
                </a:lnTo>
                <a:lnTo>
                  <a:pt x="2144268" y="1479803"/>
                </a:lnTo>
                <a:lnTo>
                  <a:pt x="0" y="147980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EF7A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31940" y="2002393"/>
            <a:ext cx="1925320" cy="1304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6100"/>
              </a:lnSpc>
              <a:buClr>
                <a:srgbClr val="EF7A08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50" dirty="0">
                <a:latin typeface="Arial"/>
                <a:cs typeface="Arial"/>
              </a:rPr>
              <a:t>Tags </a:t>
            </a:r>
            <a:r>
              <a:rPr sz="1600" spc="-5" dirty="0">
                <a:latin typeface="Arial"/>
                <a:cs typeface="Arial"/>
              </a:rPr>
              <a:t>are </a:t>
            </a:r>
            <a:r>
              <a:rPr sz="1600" dirty="0">
                <a:latin typeface="Arial"/>
                <a:cs typeface="Arial"/>
              </a:rPr>
              <a:t>missing  </a:t>
            </a:r>
            <a:r>
              <a:rPr sz="1600" spc="-5" dirty="0">
                <a:latin typeface="Arial"/>
                <a:cs typeface="Arial"/>
              </a:rPr>
              <a:t>from this  sequence and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  data cannot be  processed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10320" y="2834295"/>
            <a:ext cx="624205" cy="353060"/>
          </a:xfrm>
          <a:custGeom>
            <a:avLst/>
            <a:gdLst/>
            <a:ahLst/>
            <a:cxnLst/>
            <a:rect l="l" t="t" r="r" b="b"/>
            <a:pathLst>
              <a:path w="624204" h="353060">
                <a:moveTo>
                  <a:pt x="191135" y="0"/>
                </a:moveTo>
                <a:lnTo>
                  <a:pt x="0" y="161340"/>
                </a:lnTo>
                <a:lnTo>
                  <a:pt x="161340" y="352488"/>
                </a:lnTo>
                <a:lnTo>
                  <a:pt x="168783" y="264363"/>
                </a:lnTo>
                <a:lnTo>
                  <a:pt x="612034" y="264363"/>
                </a:lnTo>
                <a:lnTo>
                  <a:pt x="623785" y="125336"/>
                </a:lnTo>
                <a:lnTo>
                  <a:pt x="183692" y="88125"/>
                </a:lnTo>
                <a:lnTo>
                  <a:pt x="191135" y="0"/>
                </a:lnTo>
                <a:close/>
              </a:path>
              <a:path w="624204" h="353060">
                <a:moveTo>
                  <a:pt x="612034" y="264363"/>
                </a:moveTo>
                <a:lnTo>
                  <a:pt x="168783" y="264363"/>
                </a:lnTo>
                <a:lnTo>
                  <a:pt x="608888" y="301574"/>
                </a:lnTo>
                <a:lnTo>
                  <a:pt x="612034" y="264363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30852" y="5342754"/>
            <a:ext cx="624840" cy="349250"/>
          </a:xfrm>
          <a:custGeom>
            <a:avLst/>
            <a:gdLst/>
            <a:ahLst/>
            <a:cxnLst/>
            <a:rect l="l" t="t" r="r" b="b"/>
            <a:pathLst>
              <a:path w="624839" h="349250">
                <a:moveTo>
                  <a:pt x="541770" y="261531"/>
                </a:moveTo>
                <a:lnTo>
                  <a:pt x="465137" y="261531"/>
                </a:lnTo>
                <a:lnTo>
                  <a:pt x="480034" y="348703"/>
                </a:lnTo>
                <a:lnTo>
                  <a:pt x="541770" y="261531"/>
                </a:lnTo>
                <a:close/>
              </a:path>
              <a:path w="624839" h="349250">
                <a:moveTo>
                  <a:pt x="420484" y="0"/>
                </a:moveTo>
                <a:lnTo>
                  <a:pt x="435368" y="87185"/>
                </a:lnTo>
                <a:lnTo>
                  <a:pt x="0" y="161531"/>
                </a:lnTo>
                <a:lnTo>
                  <a:pt x="29768" y="335876"/>
                </a:lnTo>
                <a:lnTo>
                  <a:pt x="465137" y="261531"/>
                </a:lnTo>
                <a:lnTo>
                  <a:pt x="541770" y="261531"/>
                </a:lnTo>
                <a:lnTo>
                  <a:pt x="624598" y="144576"/>
                </a:lnTo>
                <a:lnTo>
                  <a:pt x="420484" y="0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3391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Data and File Issue</a:t>
            </a:r>
            <a:r>
              <a:rPr spc="5" dirty="0"/>
              <a:t> </a:t>
            </a:r>
            <a:r>
              <a:rPr spc="-5" dirty="0"/>
              <a:t>Summary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7" y="1288785"/>
            <a:ext cx="8318500" cy="2061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98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marR="220345" indent="-320040">
              <a:lnSpc>
                <a:spcPct val="106100"/>
              </a:lnSpc>
              <a:spcBef>
                <a:spcPts val="975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spc="-5" dirty="0">
                <a:latin typeface="Arial"/>
                <a:cs typeface="Arial"/>
              </a:rPr>
              <a:t>As a </a:t>
            </a:r>
            <a:r>
              <a:rPr spc="-10" dirty="0">
                <a:latin typeface="Arial"/>
                <a:cs typeface="Arial"/>
              </a:rPr>
              <a:t>general rule, </a:t>
            </a:r>
            <a:r>
              <a:rPr spc="-5" dirty="0">
                <a:latin typeface="Arial"/>
                <a:cs typeface="Arial"/>
              </a:rPr>
              <a:t>if it is a </a:t>
            </a:r>
            <a:r>
              <a:rPr i="1" spc="-5" dirty="0">
                <a:latin typeface="Arial"/>
                <a:cs typeface="Arial"/>
              </a:rPr>
              <a:t>data </a:t>
            </a:r>
            <a:r>
              <a:rPr spc="-5" dirty="0">
                <a:latin typeface="Arial"/>
                <a:cs typeface="Arial"/>
              </a:rPr>
              <a:t>issue, the correction </a:t>
            </a:r>
            <a:r>
              <a:rPr spc="-10" dirty="0">
                <a:latin typeface="Arial"/>
                <a:cs typeface="Arial"/>
              </a:rPr>
              <a:t>needs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be made </a:t>
            </a:r>
            <a:r>
              <a:rPr spc="-5" dirty="0">
                <a:latin typeface="Arial"/>
                <a:cs typeface="Arial"/>
              </a:rPr>
              <a:t>in  the source </a:t>
            </a:r>
            <a:r>
              <a:rPr spc="-10" dirty="0">
                <a:latin typeface="Arial"/>
                <a:cs typeface="Arial"/>
              </a:rPr>
              <a:t>system and </a:t>
            </a:r>
            <a:r>
              <a:rPr spc="-5" dirty="0">
                <a:latin typeface="Arial"/>
                <a:cs typeface="Arial"/>
              </a:rPr>
              <a:t>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</a:t>
            </a:r>
            <a:r>
              <a:rPr spc="-10" dirty="0">
                <a:latin typeface="Arial"/>
                <a:cs typeface="Arial"/>
              </a:rPr>
              <a:t>need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be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resubmitted</a:t>
            </a:r>
            <a:endParaRPr>
              <a:latin typeface="Arial"/>
              <a:cs typeface="Arial"/>
            </a:endParaRPr>
          </a:p>
          <a:p>
            <a:pPr marL="776605" marR="5080" indent="-320040">
              <a:lnSpc>
                <a:spcPct val="105800"/>
              </a:lnSpc>
              <a:spcBef>
                <a:spcPts val="905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If </a:t>
            </a:r>
            <a:r>
              <a:rPr spc="-5" dirty="0">
                <a:latin typeface="Arial"/>
                <a:cs typeface="Arial"/>
              </a:rPr>
              <a:t>it is </a:t>
            </a:r>
            <a:r>
              <a:rPr spc="-10" dirty="0">
                <a:latin typeface="Arial"/>
                <a:cs typeface="Arial"/>
              </a:rPr>
              <a:t>an </a:t>
            </a:r>
            <a:r>
              <a:rPr spc="-5" dirty="0">
                <a:latin typeface="Arial"/>
                <a:cs typeface="Arial"/>
              </a:rPr>
              <a:t>issue </a:t>
            </a:r>
            <a:r>
              <a:rPr spc="-15" dirty="0">
                <a:latin typeface="Arial"/>
                <a:cs typeface="Arial"/>
              </a:rPr>
              <a:t>with </a:t>
            </a:r>
            <a:r>
              <a:rPr spc="-5" dirty="0">
                <a:latin typeface="Arial"/>
                <a:cs typeface="Arial"/>
              </a:rPr>
              <a:t>the file </a:t>
            </a:r>
            <a:r>
              <a:rPr spc="-10" dirty="0">
                <a:latin typeface="Arial"/>
                <a:cs typeface="Arial"/>
              </a:rPr>
              <a:t>naming convention or </a:t>
            </a:r>
            <a:r>
              <a:rPr spc="-5" dirty="0">
                <a:latin typeface="Arial"/>
                <a:cs typeface="Arial"/>
              </a:rPr>
              <a:t>architecture, </a:t>
            </a:r>
            <a:r>
              <a:rPr spc="-10" dirty="0">
                <a:latin typeface="Arial"/>
                <a:cs typeface="Arial"/>
              </a:rPr>
              <a:t>chances </a:t>
            </a:r>
            <a:r>
              <a:rPr spc="-5" dirty="0">
                <a:latin typeface="Arial"/>
                <a:cs typeface="Arial"/>
              </a:rPr>
              <a:t>are  there is </a:t>
            </a:r>
            <a:r>
              <a:rPr spc="-10" dirty="0">
                <a:latin typeface="Arial"/>
                <a:cs typeface="Arial"/>
              </a:rPr>
              <a:t>an </a:t>
            </a:r>
            <a:r>
              <a:rPr spc="-5" dirty="0">
                <a:latin typeface="Arial"/>
                <a:cs typeface="Arial"/>
              </a:rPr>
              <a:t>issue </a:t>
            </a:r>
            <a:r>
              <a:rPr spc="-15" dirty="0">
                <a:latin typeface="Arial"/>
                <a:cs typeface="Arial"/>
              </a:rPr>
              <a:t>with </a:t>
            </a:r>
            <a:r>
              <a:rPr spc="-5" dirty="0">
                <a:latin typeface="Arial"/>
                <a:cs typeface="Arial"/>
              </a:rPr>
              <a:t>the source </a:t>
            </a:r>
            <a:r>
              <a:rPr spc="-10" dirty="0">
                <a:latin typeface="Arial"/>
                <a:cs typeface="Arial"/>
              </a:rPr>
              <a:t>system </a:t>
            </a:r>
            <a:r>
              <a:rPr spc="-5" dirty="0">
                <a:latin typeface="Arial"/>
                <a:cs typeface="Arial"/>
              </a:rPr>
              <a:t>extract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the source </a:t>
            </a:r>
            <a:r>
              <a:rPr spc="-10" dirty="0">
                <a:latin typeface="Arial"/>
                <a:cs typeface="Arial"/>
              </a:rPr>
              <a:t>system  vendor </a:t>
            </a:r>
            <a:r>
              <a:rPr spc="-5" dirty="0">
                <a:latin typeface="Arial"/>
                <a:cs typeface="Arial"/>
              </a:rPr>
              <a:t>may </a:t>
            </a:r>
            <a:r>
              <a:rPr spc="-10" dirty="0">
                <a:latin typeface="Arial"/>
                <a:cs typeface="Arial"/>
              </a:rPr>
              <a:t>have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make the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correction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19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781687"/>
            <a:ext cx="10515600" cy="4924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z="3200" spc="-5" dirty="0"/>
              <a:t>Overview of Data Loading</a:t>
            </a:r>
            <a:r>
              <a:rPr sz="3200" spc="-105" dirty="0"/>
              <a:t> </a:t>
            </a:r>
            <a:r>
              <a:rPr sz="3200" spc="-5" dirty="0"/>
              <a:t>Process</a:t>
            </a:r>
            <a:endParaRPr sz="3200"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920" y="3678939"/>
            <a:ext cx="1089660" cy="2851785"/>
          </a:xfrm>
          <a:custGeom>
            <a:avLst/>
            <a:gdLst/>
            <a:ahLst/>
            <a:cxnLst/>
            <a:rect l="l" t="t" r="r" b="b"/>
            <a:pathLst>
              <a:path w="1089660" h="2851784">
                <a:moveTo>
                  <a:pt x="908050" y="0"/>
                </a:moveTo>
                <a:lnTo>
                  <a:pt x="181610" y="0"/>
                </a:lnTo>
                <a:lnTo>
                  <a:pt x="133329" y="6486"/>
                </a:lnTo>
                <a:lnTo>
                  <a:pt x="89946" y="24794"/>
                </a:lnTo>
                <a:lnTo>
                  <a:pt x="53190" y="53190"/>
                </a:lnTo>
                <a:lnTo>
                  <a:pt x="24794" y="89946"/>
                </a:lnTo>
                <a:lnTo>
                  <a:pt x="6486" y="133329"/>
                </a:lnTo>
                <a:lnTo>
                  <a:pt x="0" y="181610"/>
                </a:lnTo>
                <a:lnTo>
                  <a:pt x="0" y="2669794"/>
                </a:lnTo>
                <a:lnTo>
                  <a:pt x="6486" y="2718070"/>
                </a:lnTo>
                <a:lnTo>
                  <a:pt x="24794" y="2761452"/>
                </a:lnTo>
                <a:lnTo>
                  <a:pt x="53190" y="2798208"/>
                </a:lnTo>
                <a:lnTo>
                  <a:pt x="89946" y="2826607"/>
                </a:lnTo>
                <a:lnTo>
                  <a:pt x="133329" y="2844916"/>
                </a:lnTo>
                <a:lnTo>
                  <a:pt x="181610" y="2851404"/>
                </a:lnTo>
                <a:lnTo>
                  <a:pt x="908050" y="2851404"/>
                </a:lnTo>
                <a:lnTo>
                  <a:pt x="956330" y="2844916"/>
                </a:lnTo>
                <a:lnTo>
                  <a:pt x="999713" y="2826607"/>
                </a:lnTo>
                <a:lnTo>
                  <a:pt x="1036469" y="2798208"/>
                </a:lnTo>
                <a:lnTo>
                  <a:pt x="1064865" y="2761452"/>
                </a:lnTo>
                <a:lnTo>
                  <a:pt x="1083173" y="2718070"/>
                </a:lnTo>
                <a:lnTo>
                  <a:pt x="1089660" y="2669794"/>
                </a:lnTo>
                <a:lnTo>
                  <a:pt x="1089660" y="181610"/>
                </a:lnTo>
                <a:lnTo>
                  <a:pt x="1083173" y="133329"/>
                </a:lnTo>
                <a:lnTo>
                  <a:pt x="1064865" y="89946"/>
                </a:lnTo>
                <a:lnTo>
                  <a:pt x="1036469" y="53190"/>
                </a:lnTo>
                <a:lnTo>
                  <a:pt x="999713" y="24794"/>
                </a:lnTo>
                <a:lnTo>
                  <a:pt x="956330" y="6486"/>
                </a:lnTo>
                <a:lnTo>
                  <a:pt x="90805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3877" y="3765753"/>
            <a:ext cx="814069" cy="104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104775" indent="-113664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Interchange  extracts are  created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from  </a:t>
            </a:r>
            <a:r>
              <a:rPr sz="800" dirty="0">
                <a:latin typeface="Arial"/>
                <a:cs typeface="Arial"/>
              </a:rPr>
              <a:t>source  systems in  </a:t>
            </a:r>
            <a:r>
              <a:rPr sz="800" spc="-10" dirty="0">
                <a:latin typeface="Arial"/>
                <a:cs typeface="Arial"/>
              </a:rPr>
              <a:t>XML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format</a:t>
            </a:r>
            <a:endParaRPr sz="800">
              <a:latin typeface="Arial"/>
              <a:cs typeface="Arial"/>
            </a:endParaRPr>
          </a:p>
          <a:p>
            <a:pPr marL="126364" marR="5080" indent="-113664">
              <a:lnSpc>
                <a:spcPts val="1019"/>
              </a:lnSpc>
              <a:spcBef>
                <a:spcPts val="30"/>
              </a:spcBef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Must align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  </a:t>
            </a:r>
            <a:r>
              <a:rPr sz="800" dirty="0">
                <a:latin typeface="Arial"/>
                <a:cs typeface="Arial"/>
              </a:rPr>
              <a:t>TEDS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2060" y="3678941"/>
            <a:ext cx="1148080" cy="2853055"/>
          </a:xfrm>
          <a:custGeom>
            <a:avLst/>
            <a:gdLst/>
            <a:ahLst/>
            <a:cxnLst/>
            <a:rect l="l" t="t" r="r" b="b"/>
            <a:pathLst>
              <a:path w="1148080" h="2853054">
                <a:moveTo>
                  <a:pt x="956310" y="0"/>
                </a:moveTo>
                <a:lnTo>
                  <a:pt x="191262" y="0"/>
                </a:lnTo>
                <a:lnTo>
                  <a:pt x="147409" y="5050"/>
                </a:lnTo>
                <a:lnTo>
                  <a:pt x="107152" y="19438"/>
                </a:lnTo>
                <a:lnTo>
                  <a:pt x="71639" y="42015"/>
                </a:lnTo>
                <a:lnTo>
                  <a:pt x="42019" y="71634"/>
                </a:lnTo>
                <a:lnTo>
                  <a:pt x="19440" y="107146"/>
                </a:lnTo>
                <a:lnTo>
                  <a:pt x="5051" y="147405"/>
                </a:lnTo>
                <a:lnTo>
                  <a:pt x="0" y="191262"/>
                </a:lnTo>
                <a:lnTo>
                  <a:pt x="0" y="2661653"/>
                </a:lnTo>
                <a:lnTo>
                  <a:pt x="5051" y="2705510"/>
                </a:lnTo>
                <a:lnTo>
                  <a:pt x="19440" y="2745771"/>
                </a:lnTo>
                <a:lnTo>
                  <a:pt x="42019" y="2781286"/>
                </a:lnTo>
                <a:lnTo>
                  <a:pt x="71639" y="2810907"/>
                </a:lnTo>
                <a:lnTo>
                  <a:pt x="107152" y="2833486"/>
                </a:lnTo>
                <a:lnTo>
                  <a:pt x="147409" y="2847876"/>
                </a:lnTo>
                <a:lnTo>
                  <a:pt x="191262" y="2852928"/>
                </a:lnTo>
                <a:lnTo>
                  <a:pt x="956310" y="2852928"/>
                </a:lnTo>
                <a:lnTo>
                  <a:pt x="1000162" y="2847876"/>
                </a:lnTo>
                <a:lnTo>
                  <a:pt x="1040419" y="2833486"/>
                </a:lnTo>
                <a:lnTo>
                  <a:pt x="1075932" y="2810907"/>
                </a:lnTo>
                <a:lnTo>
                  <a:pt x="1105552" y="2781286"/>
                </a:lnTo>
                <a:lnTo>
                  <a:pt x="1128131" y="2745771"/>
                </a:lnTo>
                <a:lnTo>
                  <a:pt x="1142520" y="2705510"/>
                </a:lnTo>
                <a:lnTo>
                  <a:pt x="1147572" y="2661653"/>
                </a:lnTo>
                <a:lnTo>
                  <a:pt x="1147572" y="191262"/>
                </a:lnTo>
                <a:lnTo>
                  <a:pt x="1142520" y="147405"/>
                </a:lnTo>
                <a:lnTo>
                  <a:pt x="1128131" y="107146"/>
                </a:lnTo>
                <a:lnTo>
                  <a:pt x="1105552" y="71634"/>
                </a:lnTo>
                <a:lnTo>
                  <a:pt x="1075932" y="42015"/>
                </a:lnTo>
                <a:lnTo>
                  <a:pt x="1040419" y="19438"/>
                </a:lnTo>
                <a:lnTo>
                  <a:pt x="1000162" y="5050"/>
                </a:lnTo>
                <a:lnTo>
                  <a:pt x="95631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77145" y="3768911"/>
            <a:ext cx="852805" cy="182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154940" indent="-114300">
              <a:lnSpc>
                <a:spcPct val="1057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Do</a:t>
            </a:r>
            <a:r>
              <a:rPr sz="800" spc="-20" dirty="0">
                <a:latin typeface="Arial"/>
                <a:cs typeface="Arial"/>
              </a:rPr>
              <a:t>w</a:t>
            </a:r>
            <a:r>
              <a:rPr sz="800" spc="-5" dirty="0">
                <a:latin typeface="Arial"/>
                <a:cs typeface="Arial"/>
              </a:rPr>
              <a:t>n</a:t>
            </a:r>
            <a:r>
              <a:rPr sz="800" dirty="0">
                <a:latin typeface="Arial"/>
                <a:cs typeface="Arial"/>
              </a:rPr>
              <a:t>l</a:t>
            </a:r>
            <a:r>
              <a:rPr sz="800" spc="-5" dirty="0">
                <a:latin typeface="Arial"/>
                <a:cs typeface="Arial"/>
              </a:rPr>
              <a:t>oaded  from </a:t>
            </a:r>
            <a:r>
              <a:rPr sz="800" dirty="0">
                <a:latin typeface="Arial"/>
                <a:cs typeface="Arial"/>
              </a:rPr>
              <a:t>TSDS  </a:t>
            </a:r>
            <a:r>
              <a:rPr sz="800" spc="-5" dirty="0">
                <a:latin typeface="Arial"/>
                <a:cs typeface="Arial"/>
              </a:rPr>
              <a:t>Portal</a:t>
            </a:r>
            <a:endParaRPr sz="800">
              <a:latin typeface="Arial"/>
              <a:cs typeface="Arial"/>
            </a:endParaRPr>
          </a:p>
          <a:p>
            <a:pPr marL="127000" marR="43815" indent="-114300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Used </a:t>
            </a:r>
            <a:r>
              <a:rPr sz="800" spc="-5" dirty="0">
                <a:latin typeface="Arial"/>
                <a:cs typeface="Arial"/>
              </a:rPr>
              <a:t>by </a:t>
            </a:r>
            <a:r>
              <a:rPr sz="800" dirty="0">
                <a:latin typeface="Arial"/>
                <a:cs typeface="Arial"/>
              </a:rPr>
              <a:t>LEAs  &amp; ESCs to  </a:t>
            </a:r>
            <a:r>
              <a:rPr sz="800" spc="-5" dirty="0">
                <a:latin typeface="Arial"/>
                <a:cs typeface="Arial"/>
              </a:rPr>
              <a:t>validate </a:t>
            </a:r>
            <a:r>
              <a:rPr sz="800" spc="-10" dirty="0">
                <a:latin typeface="Arial"/>
                <a:cs typeface="Arial"/>
              </a:rPr>
              <a:t>XML  </a:t>
            </a:r>
            <a:r>
              <a:rPr sz="800" spc="-5" dirty="0">
                <a:latin typeface="Arial"/>
                <a:cs typeface="Arial"/>
              </a:rPr>
              <a:t>interchanges  prior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loading</a:t>
            </a:r>
            <a:endParaRPr sz="800">
              <a:latin typeface="Arial"/>
              <a:cs typeface="Arial"/>
            </a:endParaRPr>
          </a:p>
          <a:p>
            <a:pPr marL="127000" marR="5080" indent="-114300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Errors </a:t>
            </a:r>
            <a:r>
              <a:rPr sz="800" dirty="0">
                <a:latin typeface="Arial"/>
                <a:cs typeface="Arial"/>
              </a:rPr>
              <a:t>in  </a:t>
            </a:r>
            <a:r>
              <a:rPr sz="800" spc="-5" dirty="0">
                <a:latin typeface="Arial"/>
                <a:cs typeface="Arial"/>
              </a:rPr>
              <a:t>interchanges  </a:t>
            </a:r>
            <a:r>
              <a:rPr sz="800" dirty="0">
                <a:latin typeface="Arial"/>
                <a:cs typeface="Arial"/>
              </a:rPr>
              <a:t>must </a:t>
            </a:r>
            <a:r>
              <a:rPr sz="800" spc="-5" dirty="0">
                <a:latin typeface="Arial"/>
                <a:cs typeface="Arial"/>
              </a:rPr>
              <a:t>be  </a:t>
            </a:r>
            <a:r>
              <a:rPr sz="800" dirty="0">
                <a:latin typeface="Arial"/>
                <a:cs typeface="Arial"/>
              </a:rPr>
              <a:t>corrected in  source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systems  &amp;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revalidated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957" y="1627637"/>
            <a:ext cx="9115425" cy="1976755"/>
          </a:xfrm>
          <a:custGeom>
            <a:avLst/>
            <a:gdLst/>
            <a:ahLst/>
            <a:cxnLst/>
            <a:rect l="l" t="t" r="r" b="b"/>
            <a:pathLst>
              <a:path w="9115425" h="1976754">
                <a:moveTo>
                  <a:pt x="8808466" y="0"/>
                </a:moveTo>
                <a:lnTo>
                  <a:pt x="329438" y="0"/>
                </a:lnTo>
                <a:lnTo>
                  <a:pt x="280756" y="3572"/>
                </a:lnTo>
                <a:lnTo>
                  <a:pt x="234293" y="13948"/>
                </a:lnTo>
                <a:lnTo>
                  <a:pt x="190556" y="30619"/>
                </a:lnTo>
                <a:lnTo>
                  <a:pt x="150057" y="53075"/>
                </a:lnTo>
                <a:lnTo>
                  <a:pt x="113303" y="80806"/>
                </a:lnTo>
                <a:lnTo>
                  <a:pt x="80806" y="113303"/>
                </a:lnTo>
                <a:lnTo>
                  <a:pt x="53075" y="150057"/>
                </a:lnTo>
                <a:lnTo>
                  <a:pt x="30619" y="190556"/>
                </a:lnTo>
                <a:lnTo>
                  <a:pt x="13948" y="234293"/>
                </a:lnTo>
                <a:lnTo>
                  <a:pt x="3572" y="280756"/>
                </a:lnTo>
                <a:lnTo>
                  <a:pt x="0" y="329438"/>
                </a:lnTo>
                <a:lnTo>
                  <a:pt x="0" y="1647177"/>
                </a:lnTo>
                <a:lnTo>
                  <a:pt x="3572" y="1695861"/>
                </a:lnTo>
                <a:lnTo>
                  <a:pt x="13948" y="1742327"/>
                </a:lnTo>
                <a:lnTo>
                  <a:pt x="30619" y="1786066"/>
                </a:lnTo>
                <a:lnTo>
                  <a:pt x="53075" y="1826567"/>
                </a:lnTo>
                <a:lnTo>
                  <a:pt x="80806" y="1863322"/>
                </a:lnTo>
                <a:lnTo>
                  <a:pt x="113303" y="1895820"/>
                </a:lnTo>
                <a:lnTo>
                  <a:pt x="150057" y="1923552"/>
                </a:lnTo>
                <a:lnTo>
                  <a:pt x="190556" y="1946008"/>
                </a:lnTo>
                <a:lnTo>
                  <a:pt x="234293" y="1962679"/>
                </a:lnTo>
                <a:lnTo>
                  <a:pt x="280756" y="1973055"/>
                </a:lnTo>
                <a:lnTo>
                  <a:pt x="329438" y="1976627"/>
                </a:lnTo>
                <a:lnTo>
                  <a:pt x="8808466" y="1976627"/>
                </a:lnTo>
                <a:lnTo>
                  <a:pt x="8857147" y="1973055"/>
                </a:lnTo>
                <a:lnTo>
                  <a:pt x="8903610" y="1962679"/>
                </a:lnTo>
                <a:lnTo>
                  <a:pt x="8947347" y="1946008"/>
                </a:lnTo>
                <a:lnTo>
                  <a:pt x="8987846" y="1923552"/>
                </a:lnTo>
                <a:lnTo>
                  <a:pt x="9024600" y="1895820"/>
                </a:lnTo>
                <a:lnTo>
                  <a:pt x="9057097" y="1863322"/>
                </a:lnTo>
                <a:lnTo>
                  <a:pt x="9084828" y="1826567"/>
                </a:lnTo>
                <a:lnTo>
                  <a:pt x="9107284" y="1786066"/>
                </a:lnTo>
                <a:lnTo>
                  <a:pt x="9115044" y="1765708"/>
                </a:lnTo>
                <a:lnTo>
                  <a:pt x="9115044" y="210913"/>
                </a:lnTo>
                <a:lnTo>
                  <a:pt x="9084828" y="150057"/>
                </a:lnTo>
                <a:lnTo>
                  <a:pt x="9057097" y="113303"/>
                </a:lnTo>
                <a:lnTo>
                  <a:pt x="9024600" y="80806"/>
                </a:lnTo>
                <a:lnTo>
                  <a:pt x="8987846" y="53075"/>
                </a:lnTo>
                <a:lnTo>
                  <a:pt x="8947347" y="30619"/>
                </a:lnTo>
                <a:lnTo>
                  <a:pt x="8903610" y="13948"/>
                </a:lnTo>
                <a:lnTo>
                  <a:pt x="8857147" y="3572"/>
                </a:lnTo>
                <a:lnTo>
                  <a:pt x="8808466" y="0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6757" y="3237104"/>
            <a:ext cx="74358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25" marR="5080" indent="-99060"/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LEA</a:t>
            </a:r>
            <a:r>
              <a:rPr sz="1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Source 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5713" y="3138894"/>
            <a:ext cx="93535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635">
              <a:lnSpc>
                <a:spcPct val="15000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Client Side  Validation</a:t>
            </a:r>
            <a:r>
              <a:rPr sz="1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Tool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24683" y="3653033"/>
            <a:ext cx="1416050" cy="2877820"/>
          </a:xfrm>
          <a:custGeom>
            <a:avLst/>
            <a:gdLst/>
            <a:ahLst/>
            <a:cxnLst/>
            <a:rect l="l" t="t" r="r" b="b"/>
            <a:pathLst>
              <a:path w="1416050" h="2877820">
                <a:moveTo>
                  <a:pt x="1179830" y="0"/>
                </a:moveTo>
                <a:lnTo>
                  <a:pt x="235965" y="0"/>
                </a:lnTo>
                <a:lnTo>
                  <a:pt x="188412" y="4793"/>
                </a:lnTo>
                <a:lnTo>
                  <a:pt x="144119" y="18542"/>
                </a:lnTo>
                <a:lnTo>
                  <a:pt x="104037" y="40297"/>
                </a:lnTo>
                <a:lnTo>
                  <a:pt x="69114" y="69110"/>
                </a:lnTo>
                <a:lnTo>
                  <a:pt x="40300" y="104032"/>
                </a:lnTo>
                <a:lnTo>
                  <a:pt x="18544" y="144114"/>
                </a:lnTo>
                <a:lnTo>
                  <a:pt x="4794" y="188408"/>
                </a:lnTo>
                <a:lnTo>
                  <a:pt x="0" y="235966"/>
                </a:lnTo>
                <a:lnTo>
                  <a:pt x="0" y="2641333"/>
                </a:lnTo>
                <a:lnTo>
                  <a:pt x="4794" y="2688891"/>
                </a:lnTo>
                <a:lnTo>
                  <a:pt x="18544" y="2733186"/>
                </a:lnTo>
                <a:lnTo>
                  <a:pt x="40300" y="2773271"/>
                </a:lnTo>
                <a:lnTo>
                  <a:pt x="69114" y="2808195"/>
                </a:lnTo>
                <a:lnTo>
                  <a:pt x="104037" y="2837010"/>
                </a:lnTo>
                <a:lnTo>
                  <a:pt x="144119" y="2858767"/>
                </a:lnTo>
                <a:lnTo>
                  <a:pt x="188412" y="2872517"/>
                </a:lnTo>
                <a:lnTo>
                  <a:pt x="235965" y="2877312"/>
                </a:lnTo>
                <a:lnTo>
                  <a:pt x="1179830" y="2877312"/>
                </a:lnTo>
                <a:lnTo>
                  <a:pt x="1227383" y="2872517"/>
                </a:lnTo>
                <a:lnTo>
                  <a:pt x="1271676" y="2858767"/>
                </a:lnTo>
                <a:lnTo>
                  <a:pt x="1311758" y="2837010"/>
                </a:lnTo>
                <a:lnTo>
                  <a:pt x="1346681" y="2808195"/>
                </a:lnTo>
                <a:lnTo>
                  <a:pt x="1375495" y="2773271"/>
                </a:lnTo>
                <a:lnTo>
                  <a:pt x="1397251" y="2733186"/>
                </a:lnTo>
                <a:lnTo>
                  <a:pt x="1411001" y="2688891"/>
                </a:lnTo>
                <a:lnTo>
                  <a:pt x="1415796" y="2641333"/>
                </a:lnTo>
                <a:lnTo>
                  <a:pt x="1415796" y="235966"/>
                </a:lnTo>
                <a:lnTo>
                  <a:pt x="1411001" y="188408"/>
                </a:lnTo>
                <a:lnTo>
                  <a:pt x="1397251" y="144114"/>
                </a:lnTo>
                <a:lnTo>
                  <a:pt x="1375495" y="104032"/>
                </a:lnTo>
                <a:lnTo>
                  <a:pt x="1346681" y="69110"/>
                </a:lnTo>
                <a:lnTo>
                  <a:pt x="1311758" y="40297"/>
                </a:lnTo>
                <a:lnTo>
                  <a:pt x="1271676" y="18542"/>
                </a:lnTo>
                <a:lnTo>
                  <a:pt x="1227383" y="4793"/>
                </a:lnTo>
                <a:lnTo>
                  <a:pt x="117983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72977" y="3757894"/>
            <a:ext cx="1091565" cy="2595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80645" indent="-113664">
              <a:lnSpc>
                <a:spcPct val="1050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A secure FTP file  </a:t>
            </a:r>
            <a:r>
              <a:rPr sz="800" spc="-5" dirty="0">
                <a:latin typeface="Arial"/>
                <a:cs typeface="Arial"/>
              </a:rPr>
              <a:t>transfer </a:t>
            </a:r>
            <a:r>
              <a:rPr sz="800" dirty="0">
                <a:latin typeface="Arial"/>
                <a:cs typeface="Arial"/>
              </a:rPr>
              <a:t>client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utility</a:t>
            </a:r>
            <a:endParaRPr sz="800">
              <a:latin typeface="Arial"/>
              <a:cs typeface="Arial"/>
            </a:endParaRPr>
          </a:p>
          <a:p>
            <a:pPr marL="126364" marR="5080" indent="-113664">
              <a:lnSpc>
                <a:spcPct val="1063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Downloaded from  </a:t>
            </a:r>
            <a:r>
              <a:rPr sz="800" dirty="0">
                <a:latin typeface="Arial"/>
                <a:cs typeface="Arial"/>
              </a:rPr>
              <a:t>TSDS </a:t>
            </a:r>
            <a:r>
              <a:rPr sz="800" spc="-5" dirty="0">
                <a:latin typeface="Arial"/>
                <a:cs typeface="Arial"/>
              </a:rPr>
              <a:t>Portal </a:t>
            </a:r>
            <a:r>
              <a:rPr sz="800" dirty="0">
                <a:latin typeface="Arial"/>
                <a:cs typeface="Arial"/>
              </a:rPr>
              <a:t>&amp;  installed </a:t>
            </a:r>
            <a:r>
              <a:rPr sz="800" spc="-5" dirty="0">
                <a:latin typeface="Arial"/>
                <a:cs typeface="Arial"/>
              </a:rPr>
              <a:t>at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LEA/ESC</a:t>
            </a:r>
            <a:endParaRPr sz="800">
              <a:latin typeface="Arial"/>
              <a:cs typeface="Arial"/>
            </a:endParaRPr>
          </a:p>
          <a:p>
            <a:pPr marL="126364" marR="313055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Facilitates On  Demand &amp;  </a:t>
            </a:r>
            <a:r>
              <a:rPr sz="800" spc="-5" dirty="0">
                <a:latin typeface="Arial"/>
                <a:cs typeface="Arial"/>
              </a:rPr>
              <a:t>Scheduled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file  </a:t>
            </a:r>
            <a:r>
              <a:rPr sz="800" spc="-5" dirty="0">
                <a:latin typeface="Arial"/>
                <a:cs typeface="Arial"/>
              </a:rPr>
              <a:t>transfers</a:t>
            </a:r>
            <a:endParaRPr sz="800">
              <a:latin typeface="Arial"/>
              <a:cs typeface="Arial"/>
            </a:endParaRPr>
          </a:p>
          <a:p>
            <a:pPr marL="126364" marR="104139" indent="-113664">
              <a:lnSpc>
                <a:spcPct val="1063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Sends </a:t>
            </a:r>
            <a:r>
              <a:rPr sz="800" spc="-10" dirty="0">
                <a:latin typeface="Arial"/>
                <a:cs typeface="Arial"/>
              </a:rPr>
              <a:t>XML </a:t>
            </a:r>
            <a:r>
              <a:rPr sz="800" dirty="0">
                <a:latin typeface="Arial"/>
                <a:cs typeface="Arial"/>
              </a:rPr>
              <a:t>files to  </a:t>
            </a:r>
            <a:r>
              <a:rPr sz="800" spc="-5" dirty="0">
                <a:latin typeface="Arial"/>
                <a:cs typeface="Arial"/>
              </a:rPr>
              <a:t>eDM</a:t>
            </a:r>
            <a:endParaRPr sz="800">
              <a:latin typeface="Arial"/>
              <a:cs typeface="Arial"/>
            </a:endParaRPr>
          </a:p>
          <a:p>
            <a:pPr marL="126364" marR="32384" indent="-113664">
              <a:lnSpc>
                <a:spcPts val="1019"/>
              </a:lnSpc>
              <a:spcBef>
                <a:spcPts val="30"/>
              </a:spcBef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Uses </a:t>
            </a:r>
            <a:r>
              <a:rPr sz="800" spc="-5" dirty="0">
                <a:latin typeface="Arial"/>
                <a:cs typeface="Arial"/>
              </a:rPr>
              <a:t>Service  </a:t>
            </a:r>
            <a:r>
              <a:rPr sz="800" dirty="0">
                <a:latin typeface="Arial"/>
                <a:cs typeface="Arial"/>
              </a:rPr>
              <a:t>Account </a:t>
            </a:r>
            <a:r>
              <a:rPr sz="800" spc="-5" dirty="0">
                <a:latin typeface="Arial"/>
                <a:cs typeface="Arial"/>
              </a:rPr>
              <a:t>credentials  for login </a:t>
            </a:r>
            <a:r>
              <a:rPr sz="800" dirty="0">
                <a:latin typeface="Arial"/>
                <a:cs typeface="Arial"/>
              </a:rPr>
              <a:t>&amp;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password</a:t>
            </a:r>
            <a:endParaRPr sz="800">
              <a:latin typeface="Arial"/>
              <a:cs typeface="Arial"/>
            </a:endParaRPr>
          </a:p>
          <a:p>
            <a:pPr marL="126364" marR="71755" indent="-113664">
              <a:lnSpc>
                <a:spcPts val="1019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selects files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  </a:t>
            </a:r>
            <a:r>
              <a:rPr sz="800" spc="-5" dirty="0">
                <a:latin typeface="Arial"/>
                <a:cs typeface="Arial"/>
              </a:rPr>
              <a:t>be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transferred</a:t>
            </a:r>
            <a:endParaRPr sz="800">
              <a:latin typeface="Arial"/>
              <a:cs typeface="Arial"/>
            </a:endParaRPr>
          </a:p>
          <a:p>
            <a:pPr marL="126364" indent="-113664">
              <a:spcBef>
                <a:spcPts val="5"/>
              </a:spcBef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File name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endParaRPr sz="800">
              <a:latin typeface="Arial"/>
              <a:cs typeface="Arial"/>
            </a:endParaRPr>
          </a:p>
          <a:p>
            <a:pPr marL="126364">
              <a:spcBef>
                <a:spcPts val="60"/>
              </a:spcBef>
            </a:pPr>
            <a:r>
              <a:rPr sz="800" spc="-5" dirty="0">
                <a:latin typeface="Arial"/>
                <a:cs typeface="Arial"/>
              </a:rPr>
              <a:t>validated</a:t>
            </a:r>
            <a:endParaRPr sz="800">
              <a:latin typeface="Arial"/>
              <a:cs typeface="Arial"/>
            </a:endParaRPr>
          </a:p>
          <a:p>
            <a:pPr marL="126364" marR="309245" indent="-113664">
              <a:lnSpc>
                <a:spcPct val="1063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can </a:t>
            </a:r>
            <a:r>
              <a:rPr sz="800" spc="-5" dirty="0">
                <a:latin typeface="Arial"/>
                <a:cs typeface="Arial"/>
              </a:rPr>
              <a:t>view  transfer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02586" y="3094927"/>
            <a:ext cx="842644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" marR="5080" indent="-41275">
              <a:lnSpc>
                <a:spcPct val="15000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Transfer  Utility</a:t>
            </a:r>
            <a:r>
              <a:rPr sz="1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(DTU)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86202" y="3645413"/>
            <a:ext cx="1466215" cy="2853055"/>
          </a:xfrm>
          <a:custGeom>
            <a:avLst/>
            <a:gdLst/>
            <a:ahLst/>
            <a:cxnLst/>
            <a:rect l="l" t="t" r="r" b="b"/>
            <a:pathLst>
              <a:path w="1466214" h="2853054">
                <a:moveTo>
                  <a:pt x="1221740" y="0"/>
                </a:moveTo>
                <a:lnTo>
                  <a:pt x="244347" y="0"/>
                </a:lnTo>
                <a:lnTo>
                  <a:pt x="195103" y="4964"/>
                </a:lnTo>
                <a:lnTo>
                  <a:pt x="149236" y="19202"/>
                </a:lnTo>
                <a:lnTo>
                  <a:pt x="107730" y="41730"/>
                </a:lnTo>
                <a:lnTo>
                  <a:pt x="71567" y="71567"/>
                </a:lnTo>
                <a:lnTo>
                  <a:pt x="41730" y="107730"/>
                </a:lnTo>
                <a:lnTo>
                  <a:pt x="19202" y="149236"/>
                </a:lnTo>
                <a:lnTo>
                  <a:pt x="4964" y="195103"/>
                </a:lnTo>
                <a:lnTo>
                  <a:pt x="0" y="244348"/>
                </a:lnTo>
                <a:lnTo>
                  <a:pt x="0" y="2608567"/>
                </a:lnTo>
                <a:lnTo>
                  <a:pt x="4964" y="2657812"/>
                </a:lnTo>
                <a:lnTo>
                  <a:pt x="19202" y="2703680"/>
                </a:lnTo>
                <a:lnTo>
                  <a:pt x="41730" y="2745188"/>
                </a:lnTo>
                <a:lnTo>
                  <a:pt x="71567" y="2781353"/>
                </a:lnTo>
                <a:lnTo>
                  <a:pt x="107730" y="2811193"/>
                </a:lnTo>
                <a:lnTo>
                  <a:pt x="149236" y="2833724"/>
                </a:lnTo>
                <a:lnTo>
                  <a:pt x="195103" y="2847963"/>
                </a:lnTo>
                <a:lnTo>
                  <a:pt x="244347" y="2852928"/>
                </a:lnTo>
                <a:lnTo>
                  <a:pt x="1221740" y="2852928"/>
                </a:lnTo>
                <a:lnTo>
                  <a:pt x="1270984" y="2847963"/>
                </a:lnTo>
                <a:lnTo>
                  <a:pt x="1316851" y="2833724"/>
                </a:lnTo>
                <a:lnTo>
                  <a:pt x="1358357" y="2811193"/>
                </a:lnTo>
                <a:lnTo>
                  <a:pt x="1394520" y="2781353"/>
                </a:lnTo>
                <a:lnTo>
                  <a:pt x="1424357" y="2745188"/>
                </a:lnTo>
                <a:lnTo>
                  <a:pt x="1446885" y="2703680"/>
                </a:lnTo>
                <a:lnTo>
                  <a:pt x="1461123" y="2657812"/>
                </a:lnTo>
                <a:lnTo>
                  <a:pt x="1466088" y="2608567"/>
                </a:lnTo>
                <a:lnTo>
                  <a:pt x="1466088" y="244348"/>
                </a:lnTo>
                <a:lnTo>
                  <a:pt x="1461123" y="195103"/>
                </a:lnTo>
                <a:lnTo>
                  <a:pt x="1446885" y="149236"/>
                </a:lnTo>
                <a:lnTo>
                  <a:pt x="1424357" y="107730"/>
                </a:lnTo>
                <a:lnTo>
                  <a:pt x="1394520" y="71567"/>
                </a:lnTo>
                <a:lnTo>
                  <a:pt x="1358357" y="41730"/>
                </a:lnTo>
                <a:lnTo>
                  <a:pt x="1316851" y="19202"/>
                </a:lnTo>
                <a:lnTo>
                  <a:pt x="1270984" y="4964"/>
                </a:lnTo>
                <a:lnTo>
                  <a:pt x="122174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36510" y="3752022"/>
            <a:ext cx="1156335" cy="272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13970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Automatically picks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up  </a:t>
            </a:r>
            <a:r>
              <a:rPr sz="800" dirty="0">
                <a:latin typeface="Arial"/>
                <a:cs typeface="Arial"/>
              </a:rPr>
              <a:t>files </a:t>
            </a:r>
            <a:r>
              <a:rPr sz="800" spc="-5" dirty="0">
                <a:latin typeface="Arial"/>
                <a:cs typeface="Arial"/>
              </a:rPr>
              <a:t>that have been  transferred by the  </a:t>
            </a:r>
            <a:r>
              <a:rPr sz="800" dirty="0">
                <a:latin typeface="Arial"/>
                <a:cs typeface="Arial"/>
              </a:rPr>
              <a:t>DTU</a:t>
            </a:r>
            <a:endParaRPr sz="800">
              <a:latin typeface="Arial"/>
              <a:cs typeface="Arial"/>
            </a:endParaRPr>
          </a:p>
          <a:p>
            <a:pPr marL="126364" marR="5080" indent="-113664">
              <a:lnSpc>
                <a:spcPct val="105700"/>
              </a:lnSpc>
              <a:spcBef>
                <a:spcPts val="5"/>
              </a:spcBef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Runs </a:t>
            </a:r>
            <a:r>
              <a:rPr sz="800" dirty="0">
                <a:latin typeface="Arial"/>
                <a:cs typeface="Arial"/>
              </a:rPr>
              <a:t>files </a:t>
            </a:r>
            <a:r>
              <a:rPr sz="800" spc="-5" dirty="0">
                <a:latin typeface="Arial"/>
                <a:cs typeface="Arial"/>
              </a:rPr>
              <a:t>though data  validations </a:t>
            </a:r>
            <a:r>
              <a:rPr sz="800" dirty="0">
                <a:latin typeface="Arial"/>
                <a:cs typeface="Arial"/>
              </a:rPr>
              <a:t>&amp; </a:t>
            </a:r>
            <a:r>
              <a:rPr sz="800" spc="-5" dirty="0">
                <a:latin typeface="Arial"/>
                <a:cs typeface="Arial"/>
              </a:rPr>
              <a:t>updates 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ODS</a:t>
            </a:r>
            <a:endParaRPr sz="800">
              <a:latin typeface="Arial"/>
              <a:cs typeface="Arial"/>
            </a:endParaRPr>
          </a:p>
          <a:p>
            <a:pPr marL="126364" marR="67310" indent="-113664">
              <a:lnSpc>
                <a:spcPct val="1063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Users can also  manually </a:t>
            </a:r>
            <a:r>
              <a:rPr sz="800" spc="-5" dirty="0">
                <a:latin typeface="Arial"/>
                <a:cs typeface="Arial"/>
              </a:rPr>
              <a:t>upload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files</a:t>
            </a:r>
            <a:endParaRPr sz="800">
              <a:latin typeface="Arial"/>
              <a:cs typeface="Arial"/>
            </a:endParaRPr>
          </a:p>
          <a:p>
            <a:pPr marL="126364" marR="24765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Error </a:t>
            </a:r>
            <a:r>
              <a:rPr sz="800" dirty="0">
                <a:latin typeface="Arial"/>
                <a:cs typeface="Arial"/>
              </a:rPr>
              <a:t>files </a:t>
            </a:r>
            <a:r>
              <a:rPr sz="800" spc="-5" dirty="0">
                <a:latin typeface="Arial"/>
                <a:cs typeface="Arial"/>
              </a:rPr>
              <a:t>are  generated at initial </a:t>
            </a:r>
            <a:r>
              <a:rPr sz="800" dirty="0">
                <a:latin typeface="Arial"/>
                <a:cs typeface="Arial"/>
              </a:rPr>
              <a:t>file  </a:t>
            </a:r>
            <a:r>
              <a:rPr sz="800" spc="-5" dirty="0">
                <a:latin typeface="Arial"/>
                <a:cs typeface="Arial"/>
              </a:rPr>
              <a:t>validation </a:t>
            </a:r>
            <a:r>
              <a:rPr sz="800" dirty="0">
                <a:latin typeface="Arial"/>
                <a:cs typeface="Arial"/>
              </a:rPr>
              <a:t>&amp; </a:t>
            </a:r>
            <a:r>
              <a:rPr sz="800" spc="-5" dirty="0">
                <a:latin typeface="Arial"/>
                <a:cs typeface="Arial"/>
              </a:rPr>
              <a:t>again  during </a:t>
            </a:r>
            <a:r>
              <a:rPr sz="800" dirty="0">
                <a:latin typeface="Arial"/>
                <a:cs typeface="Arial"/>
              </a:rPr>
              <a:t>ETL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process</a:t>
            </a:r>
            <a:endParaRPr sz="800">
              <a:latin typeface="Arial"/>
              <a:cs typeface="Arial"/>
            </a:endParaRPr>
          </a:p>
          <a:p>
            <a:pPr marL="126364" marR="26034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Errors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interchanges  </a:t>
            </a:r>
            <a:r>
              <a:rPr sz="800" dirty="0">
                <a:latin typeface="Arial"/>
                <a:cs typeface="Arial"/>
              </a:rPr>
              <a:t>must </a:t>
            </a:r>
            <a:r>
              <a:rPr sz="800" spc="-5" dirty="0">
                <a:latin typeface="Arial"/>
                <a:cs typeface="Arial"/>
              </a:rPr>
              <a:t>be </a:t>
            </a:r>
            <a:r>
              <a:rPr sz="800" dirty="0">
                <a:latin typeface="Arial"/>
                <a:cs typeface="Arial"/>
              </a:rPr>
              <a:t>corrected in  source systems &amp;  </a:t>
            </a:r>
            <a:r>
              <a:rPr sz="800" spc="-5" dirty="0">
                <a:latin typeface="Arial"/>
                <a:cs typeface="Arial"/>
              </a:rPr>
              <a:t>revalidated</a:t>
            </a:r>
            <a:endParaRPr sz="800">
              <a:latin typeface="Arial"/>
              <a:cs typeface="Arial"/>
            </a:endParaRPr>
          </a:p>
          <a:p>
            <a:pPr marL="126364" marR="115570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can </a:t>
            </a:r>
            <a:r>
              <a:rPr sz="800" spc="-5" dirty="0">
                <a:latin typeface="Arial"/>
                <a:cs typeface="Arial"/>
              </a:rPr>
              <a:t>verify that  </a:t>
            </a: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ODS has been  updated by viewing  </a:t>
            </a:r>
            <a:r>
              <a:rPr sz="800" dirty="0">
                <a:latin typeface="Arial"/>
                <a:cs typeface="Arial"/>
              </a:rPr>
              <a:t>status in the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eDM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34153" y="3083997"/>
            <a:ext cx="115189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665" marR="5080" indent="-355600">
              <a:lnSpc>
                <a:spcPct val="15000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eDM (Manage</a:t>
            </a:r>
            <a:r>
              <a:rPr sz="1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Data  Loads)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01057" y="3639319"/>
            <a:ext cx="1312545" cy="2853055"/>
          </a:xfrm>
          <a:custGeom>
            <a:avLst/>
            <a:gdLst/>
            <a:ahLst/>
            <a:cxnLst/>
            <a:rect l="l" t="t" r="r" b="b"/>
            <a:pathLst>
              <a:path w="1312545" h="2853054">
                <a:moveTo>
                  <a:pt x="1093470" y="0"/>
                </a:moveTo>
                <a:lnTo>
                  <a:pt x="218694" y="0"/>
                </a:lnTo>
                <a:lnTo>
                  <a:pt x="168550" y="5775"/>
                </a:lnTo>
                <a:lnTo>
                  <a:pt x="122519" y="22226"/>
                </a:lnTo>
                <a:lnTo>
                  <a:pt x="81913" y="48041"/>
                </a:lnTo>
                <a:lnTo>
                  <a:pt x="48045" y="81908"/>
                </a:lnTo>
                <a:lnTo>
                  <a:pt x="22229" y="122514"/>
                </a:lnTo>
                <a:lnTo>
                  <a:pt x="5776" y="168546"/>
                </a:lnTo>
                <a:lnTo>
                  <a:pt x="0" y="218694"/>
                </a:lnTo>
                <a:lnTo>
                  <a:pt x="0" y="2634221"/>
                </a:lnTo>
                <a:lnTo>
                  <a:pt x="5776" y="2684369"/>
                </a:lnTo>
                <a:lnTo>
                  <a:pt x="22229" y="2730403"/>
                </a:lnTo>
                <a:lnTo>
                  <a:pt x="48045" y="2771011"/>
                </a:lnTo>
                <a:lnTo>
                  <a:pt x="81913" y="2804881"/>
                </a:lnTo>
                <a:lnTo>
                  <a:pt x="122519" y="2830698"/>
                </a:lnTo>
                <a:lnTo>
                  <a:pt x="168550" y="2847151"/>
                </a:lnTo>
                <a:lnTo>
                  <a:pt x="218694" y="2852928"/>
                </a:lnTo>
                <a:lnTo>
                  <a:pt x="1093470" y="2852928"/>
                </a:lnTo>
                <a:lnTo>
                  <a:pt x="1143613" y="2847151"/>
                </a:lnTo>
                <a:lnTo>
                  <a:pt x="1189644" y="2830698"/>
                </a:lnTo>
                <a:lnTo>
                  <a:pt x="1230250" y="2804881"/>
                </a:lnTo>
                <a:lnTo>
                  <a:pt x="1264118" y="2771011"/>
                </a:lnTo>
                <a:lnTo>
                  <a:pt x="1289934" y="2730403"/>
                </a:lnTo>
                <a:lnTo>
                  <a:pt x="1306387" y="2684369"/>
                </a:lnTo>
                <a:lnTo>
                  <a:pt x="1312164" y="2634221"/>
                </a:lnTo>
                <a:lnTo>
                  <a:pt x="1312164" y="218694"/>
                </a:lnTo>
                <a:lnTo>
                  <a:pt x="1306387" y="168546"/>
                </a:lnTo>
                <a:lnTo>
                  <a:pt x="1289934" y="122514"/>
                </a:lnTo>
                <a:lnTo>
                  <a:pt x="1264118" y="81908"/>
                </a:lnTo>
                <a:lnTo>
                  <a:pt x="1230250" y="48041"/>
                </a:lnTo>
                <a:lnTo>
                  <a:pt x="1189644" y="22226"/>
                </a:lnTo>
                <a:lnTo>
                  <a:pt x="1143613" y="5775"/>
                </a:lnTo>
                <a:lnTo>
                  <a:pt x="109347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44146" y="3737880"/>
            <a:ext cx="1007110" cy="233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19050" indent="-113664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</a:t>
            </a:r>
            <a:r>
              <a:rPr sz="800" spc="-5" dirty="0">
                <a:latin typeface="Arial"/>
                <a:cs typeface="Arial"/>
              </a:rPr>
              <a:t>schedules  and </a:t>
            </a:r>
            <a:r>
              <a:rPr sz="800" dirty="0">
                <a:latin typeface="Arial"/>
                <a:cs typeface="Arial"/>
              </a:rPr>
              <a:t>can monitor  the promotion </a:t>
            </a:r>
            <a:r>
              <a:rPr sz="800" spc="-5" dirty="0">
                <a:latin typeface="Arial"/>
                <a:cs typeface="Arial"/>
              </a:rPr>
              <a:t>of  data from </a:t>
            </a: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ODS  </a:t>
            </a:r>
            <a:r>
              <a:rPr sz="800" dirty="0">
                <a:latin typeface="Arial"/>
                <a:cs typeface="Arial"/>
              </a:rPr>
              <a:t>to the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PDM</a:t>
            </a:r>
            <a:endParaRPr sz="800">
              <a:latin typeface="Arial"/>
              <a:cs typeface="Arial"/>
            </a:endParaRPr>
          </a:p>
          <a:p>
            <a:pPr marL="126364" marR="130810" indent="-113664">
              <a:lnSpc>
                <a:spcPct val="1059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specifies  collection </a:t>
            </a:r>
            <a:r>
              <a:rPr sz="800" spc="-5" dirty="0">
                <a:latin typeface="Arial"/>
                <a:cs typeface="Arial"/>
              </a:rPr>
              <a:t>and  </a:t>
            </a:r>
            <a:r>
              <a:rPr sz="800" dirty="0">
                <a:latin typeface="Arial"/>
                <a:cs typeface="Arial"/>
              </a:rPr>
              <a:t>submission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(e.g.  </a:t>
            </a:r>
            <a:r>
              <a:rPr sz="800" dirty="0">
                <a:latin typeface="Arial"/>
                <a:cs typeface="Arial"/>
              </a:rPr>
              <a:t>Fall,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First)</a:t>
            </a:r>
            <a:endParaRPr sz="800">
              <a:latin typeface="Arial"/>
              <a:cs typeface="Arial"/>
            </a:endParaRPr>
          </a:p>
          <a:p>
            <a:pPr marL="126364" marR="5080" indent="-113664">
              <a:lnSpc>
                <a:spcPct val="1061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selects  </a:t>
            </a:r>
            <a:r>
              <a:rPr sz="800" spc="-5" dirty="0">
                <a:latin typeface="Arial"/>
                <a:cs typeface="Arial"/>
              </a:rPr>
              <a:t>Category (e.g.  </a:t>
            </a:r>
            <a:r>
              <a:rPr sz="800" dirty="0">
                <a:latin typeface="Arial"/>
                <a:cs typeface="Arial"/>
              </a:rPr>
              <a:t>Staff) </a:t>
            </a:r>
            <a:r>
              <a:rPr sz="800" spc="-5" dirty="0">
                <a:latin typeface="Arial"/>
                <a:cs typeface="Arial"/>
              </a:rPr>
              <a:t>and Sub  Category(ies) </a:t>
            </a:r>
            <a:r>
              <a:rPr sz="800" dirty="0">
                <a:latin typeface="Arial"/>
                <a:cs typeface="Arial"/>
              </a:rPr>
              <a:t>to </a:t>
            </a:r>
            <a:r>
              <a:rPr sz="800" spc="-5" dirty="0">
                <a:latin typeface="Arial"/>
                <a:cs typeface="Arial"/>
              </a:rPr>
              <a:t>be  loaded (e.g.  </a:t>
            </a:r>
            <a:r>
              <a:rPr sz="800" dirty="0">
                <a:latin typeface="Arial"/>
                <a:cs typeface="Arial"/>
              </a:rPr>
              <a:t>Employment  </a:t>
            </a:r>
            <a:r>
              <a:rPr sz="800" spc="-5" dirty="0">
                <a:latin typeface="Arial"/>
                <a:cs typeface="Arial"/>
              </a:rPr>
              <a:t>Payroll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Summary)</a:t>
            </a:r>
            <a:endParaRPr sz="800">
              <a:latin typeface="Arial"/>
              <a:cs typeface="Arial"/>
            </a:endParaRPr>
          </a:p>
          <a:p>
            <a:pPr marL="126364" marR="94615" indent="-113664">
              <a:lnSpc>
                <a:spcPts val="1019"/>
              </a:lnSpc>
              <a:spcBef>
                <a:spcPts val="30"/>
              </a:spcBef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User can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monitor  the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status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06654" y="1949197"/>
            <a:ext cx="842771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59" y="1937006"/>
            <a:ext cx="609600" cy="1142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76700" y="2077213"/>
            <a:ext cx="1066800" cy="914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1678" y="2077213"/>
            <a:ext cx="781811" cy="789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731874" y="3171127"/>
            <a:ext cx="711200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/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PEIMS</a:t>
            </a:r>
            <a:endParaRPr sz="1000"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96233" y="3137555"/>
            <a:ext cx="106680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 marR="5080" indent="-386080">
              <a:lnSpc>
                <a:spcPct val="15000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Dashboards</a:t>
            </a:r>
            <a:r>
              <a:rPr sz="1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Data 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Mart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45223" y="3643891"/>
            <a:ext cx="1369060" cy="2853055"/>
          </a:xfrm>
          <a:custGeom>
            <a:avLst/>
            <a:gdLst/>
            <a:ahLst/>
            <a:cxnLst/>
            <a:rect l="l" t="t" r="r" b="b"/>
            <a:pathLst>
              <a:path w="1369059" h="2853054">
                <a:moveTo>
                  <a:pt x="1140460" y="0"/>
                </a:moveTo>
                <a:lnTo>
                  <a:pt x="228092" y="0"/>
                </a:lnTo>
                <a:lnTo>
                  <a:pt x="182123" y="4634"/>
                </a:lnTo>
                <a:lnTo>
                  <a:pt x="139308" y="17924"/>
                </a:lnTo>
                <a:lnTo>
                  <a:pt x="100563" y="38954"/>
                </a:lnTo>
                <a:lnTo>
                  <a:pt x="66806" y="66806"/>
                </a:lnTo>
                <a:lnTo>
                  <a:pt x="38954" y="100563"/>
                </a:lnTo>
                <a:lnTo>
                  <a:pt x="17924" y="139308"/>
                </a:lnTo>
                <a:lnTo>
                  <a:pt x="4634" y="182123"/>
                </a:lnTo>
                <a:lnTo>
                  <a:pt x="0" y="228092"/>
                </a:lnTo>
                <a:lnTo>
                  <a:pt x="0" y="2624823"/>
                </a:lnTo>
                <a:lnTo>
                  <a:pt x="4634" y="2670792"/>
                </a:lnTo>
                <a:lnTo>
                  <a:pt x="17924" y="2713608"/>
                </a:lnTo>
                <a:lnTo>
                  <a:pt x="38954" y="2752355"/>
                </a:lnTo>
                <a:lnTo>
                  <a:pt x="66806" y="2786114"/>
                </a:lnTo>
                <a:lnTo>
                  <a:pt x="100563" y="2813969"/>
                </a:lnTo>
                <a:lnTo>
                  <a:pt x="139308" y="2835001"/>
                </a:lnTo>
                <a:lnTo>
                  <a:pt x="182123" y="2848293"/>
                </a:lnTo>
                <a:lnTo>
                  <a:pt x="228092" y="2852928"/>
                </a:lnTo>
                <a:lnTo>
                  <a:pt x="1140460" y="2852928"/>
                </a:lnTo>
                <a:lnTo>
                  <a:pt x="1186428" y="2848293"/>
                </a:lnTo>
                <a:lnTo>
                  <a:pt x="1229243" y="2835001"/>
                </a:lnTo>
                <a:lnTo>
                  <a:pt x="1267988" y="2813969"/>
                </a:lnTo>
                <a:lnTo>
                  <a:pt x="1301745" y="2786114"/>
                </a:lnTo>
                <a:lnTo>
                  <a:pt x="1329597" y="2752355"/>
                </a:lnTo>
                <a:lnTo>
                  <a:pt x="1350627" y="2713608"/>
                </a:lnTo>
                <a:lnTo>
                  <a:pt x="1363917" y="2670792"/>
                </a:lnTo>
                <a:lnTo>
                  <a:pt x="1368552" y="2624823"/>
                </a:lnTo>
                <a:lnTo>
                  <a:pt x="1368552" y="228092"/>
                </a:lnTo>
                <a:lnTo>
                  <a:pt x="1363917" y="182123"/>
                </a:lnTo>
                <a:lnTo>
                  <a:pt x="1350627" y="139308"/>
                </a:lnTo>
                <a:lnTo>
                  <a:pt x="1329597" y="100563"/>
                </a:lnTo>
                <a:lnTo>
                  <a:pt x="1301745" y="66806"/>
                </a:lnTo>
                <a:lnTo>
                  <a:pt x="1267988" y="38954"/>
                </a:lnTo>
                <a:lnTo>
                  <a:pt x="1229243" y="17924"/>
                </a:lnTo>
                <a:lnTo>
                  <a:pt x="1186428" y="4634"/>
                </a:lnTo>
                <a:lnTo>
                  <a:pt x="1140460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890194" y="3745590"/>
            <a:ext cx="1078230" cy="2595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7150" indent="-114300">
              <a:lnSpc>
                <a:spcPct val="1057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Data </a:t>
            </a:r>
            <a:r>
              <a:rPr sz="800" dirty="0">
                <a:latin typeface="Arial"/>
                <a:cs typeface="Arial"/>
              </a:rPr>
              <a:t>is </a:t>
            </a:r>
            <a:r>
              <a:rPr sz="800" spc="-5" dirty="0">
                <a:latin typeface="Arial"/>
                <a:cs typeface="Arial"/>
              </a:rPr>
              <a:t>loaded from  ODS </a:t>
            </a:r>
            <a:r>
              <a:rPr sz="800" dirty="0">
                <a:latin typeface="Arial"/>
                <a:cs typeface="Arial"/>
              </a:rPr>
              <a:t>to a </a:t>
            </a:r>
            <a:r>
              <a:rPr sz="800" spc="-5" dirty="0">
                <a:latin typeface="Arial"/>
                <a:cs typeface="Arial"/>
              </a:rPr>
              <a:t>staging  DDM</a:t>
            </a:r>
            <a:endParaRPr sz="800">
              <a:latin typeface="Arial"/>
              <a:cs typeface="Arial"/>
            </a:endParaRPr>
          </a:p>
          <a:p>
            <a:pPr marL="127000" marR="33655" indent="-114300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If </a:t>
            </a:r>
            <a:r>
              <a:rPr sz="800" spc="-5" dirty="0">
                <a:latin typeface="Arial"/>
                <a:cs typeface="Arial"/>
              </a:rPr>
              <a:t>load </a:t>
            </a:r>
            <a:r>
              <a:rPr sz="800" dirty="0">
                <a:latin typeface="Arial"/>
                <a:cs typeface="Arial"/>
              </a:rPr>
              <a:t>successful,  </a:t>
            </a:r>
            <a:r>
              <a:rPr sz="800" spc="-5" dirty="0">
                <a:latin typeface="Arial"/>
                <a:cs typeface="Arial"/>
              </a:rPr>
              <a:t>then </a:t>
            </a:r>
            <a:r>
              <a:rPr sz="800" dirty="0">
                <a:latin typeface="Arial"/>
                <a:cs typeface="Arial"/>
              </a:rPr>
              <a:t>it is moved to  the </a:t>
            </a:r>
            <a:r>
              <a:rPr sz="800" spc="-5" dirty="0">
                <a:latin typeface="Arial"/>
                <a:cs typeface="Arial"/>
              </a:rPr>
              <a:t>production DDM  for </a:t>
            </a:r>
            <a:r>
              <a:rPr sz="800" dirty="0">
                <a:latin typeface="Arial"/>
                <a:cs typeface="Arial"/>
              </a:rPr>
              <a:t>studentGPS™  </a:t>
            </a:r>
            <a:r>
              <a:rPr sz="800" spc="-5" dirty="0">
                <a:latin typeface="Arial"/>
                <a:cs typeface="Arial"/>
              </a:rPr>
              <a:t>display</a:t>
            </a:r>
            <a:endParaRPr sz="800">
              <a:latin typeface="Arial"/>
              <a:cs typeface="Arial"/>
            </a:endParaRPr>
          </a:p>
          <a:p>
            <a:pPr marL="127000" marR="104775" indent="-114300">
              <a:lnSpc>
                <a:spcPts val="1019"/>
              </a:lnSpc>
              <a:spcBef>
                <a:spcPts val="40"/>
              </a:spcBef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Metric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calculations  occur </a:t>
            </a:r>
            <a:r>
              <a:rPr sz="800" spc="-5" dirty="0">
                <a:latin typeface="Arial"/>
                <a:cs typeface="Arial"/>
              </a:rPr>
              <a:t>during the  load of data from</a:t>
            </a:r>
            <a:endParaRPr sz="800">
              <a:latin typeface="Arial"/>
              <a:cs typeface="Arial"/>
            </a:endParaRPr>
          </a:p>
          <a:p>
            <a:pPr marL="127000">
              <a:spcBef>
                <a:spcPts val="5"/>
              </a:spcBef>
            </a:pP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ODS </a:t>
            </a:r>
            <a:r>
              <a:rPr sz="800" dirty="0">
                <a:latin typeface="Arial"/>
                <a:cs typeface="Arial"/>
              </a:rPr>
              <a:t>to the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DDM</a:t>
            </a:r>
            <a:endParaRPr sz="800">
              <a:latin typeface="Arial"/>
              <a:cs typeface="Arial"/>
            </a:endParaRPr>
          </a:p>
          <a:p>
            <a:pPr marL="127000" marR="18415" indent="-114300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Data </a:t>
            </a:r>
            <a:r>
              <a:rPr sz="800" dirty="0">
                <a:latin typeface="Arial"/>
                <a:cs typeface="Arial"/>
              </a:rPr>
              <a:t>is  automatically  </a:t>
            </a:r>
            <a:r>
              <a:rPr sz="800" spc="-5" dirty="0">
                <a:latin typeface="Arial"/>
                <a:cs typeface="Arial"/>
              </a:rPr>
              <a:t>refreshed nightly, no  </a:t>
            </a:r>
            <a:r>
              <a:rPr sz="800" dirty="0">
                <a:latin typeface="Arial"/>
                <a:cs typeface="Arial"/>
              </a:rPr>
              <a:t>user </a:t>
            </a:r>
            <a:r>
              <a:rPr sz="800" spc="-5" dirty="0">
                <a:latin typeface="Arial"/>
                <a:cs typeface="Arial"/>
              </a:rPr>
              <a:t>interaction  needed</a:t>
            </a:r>
            <a:endParaRPr sz="800">
              <a:latin typeface="Arial"/>
              <a:cs typeface="Arial"/>
            </a:endParaRPr>
          </a:p>
          <a:p>
            <a:pPr marL="127000" marR="69215" indent="-114300">
              <a:lnSpc>
                <a:spcPts val="1019"/>
              </a:lnSpc>
              <a:spcBef>
                <a:spcPts val="40"/>
              </a:spcBef>
              <a:buChar char="•"/>
              <a:tabLst>
                <a:tab pos="127000" algn="l"/>
              </a:tabLst>
            </a:pPr>
            <a:r>
              <a:rPr sz="800" dirty="0">
                <a:latin typeface="Arial"/>
                <a:cs typeface="Arial"/>
              </a:rPr>
              <a:t>System </a:t>
            </a:r>
            <a:r>
              <a:rPr sz="800" spc="-5" dirty="0">
                <a:latin typeface="Arial"/>
                <a:cs typeface="Arial"/>
              </a:rPr>
              <a:t>will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prevent  </a:t>
            </a:r>
            <a:r>
              <a:rPr sz="800" dirty="0">
                <a:latin typeface="Arial"/>
                <a:cs typeface="Arial"/>
              </a:rPr>
              <a:t>incomplete </a:t>
            </a:r>
            <a:r>
              <a:rPr sz="800" spc="-5" dirty="0">
                <a:latin typeface="Arial"/>
                <a:cs typeface="Arial"/>
              </a:rPr>
              <a:t>data  from being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loaded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597654" y="2286002"/>
            <a:ext cx="981455" cy="600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02197" y="2286002"/>
            <a:ext cx="912875" cy="580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47304" y="2286002"/>
            <a:ext cx="897890" cy="581025"/>
          </a:xfrm>
          <a:custGeom>
            <a:avLst/>
            <a:gdLst/>
            <a:ahLst/>
            <a:cxnLst/>
            <a:rect l="l" t="t" r="r" b="b"/>
            <a:pathLst>
              <a:path w="897890" h="581025">
                <a:moveTo>
                  <a:pt x="0" y="0"/>
                </a:moveTo>
                <a:lnTo>
                  <a:pt x="897636" y="0"/>
                </a:lnTo>
                <a:lnTo>
                  <a:pt x="897636" y="580644"/>
                </a:lnTo>
                <a:lnTo>
                  <a:pt x="0" y="5806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171308" y="2382772"/>
            <a:ext cx="84772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37490"/>
            <a:r>
              <a:rPr sz="1200" b="1" spc="-5" dirty="0">
                <a:solidFill>
                  <a:srgbClr val="10B8CE"/>
                </a:solidFill>
                <a:latin typeface="Arial"/>
                <a:cs typeface="Arial"/>
              </a:rPr>
              <a:t>Core  </a:t>
            </a:r>
            <a:r>
              <a:rPr sz="1200" b="1" spc="-10" dirty="0">
                <a:solidFill>
                  <a:srgbClr val="10B8CE"/>
                </a:solidFill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srgbClr val="10B8CE"/>
                </a:solidFill>
                <a:latin typeface="Arial"/>
                <a:cs typeface="Arial"/>
              </a:rPr>
              <a:t>o</a:t>
            </a:r>
            <a:r>
              <a:rPr sz="1200" b="1" dirty="0">
                <a:solidFill>
                  <a:srgbClr val="10B8CE"/>
                </a:solidFill>
                <a:latin typeface="Arial"/>
                <a:cs typeface="Arial"/>
              </a:rPr>
              <a:t>ll</a:t>
            </a:r>
            <a:r>
              <a:rPr sz="1200" b="1" spc="-5" dirty="0">
                <a:solidFill>
                  <a:srgbClr val="10B8CE"/>
                </a:solidFill>
                <a:latin typeface="Arial"/>
                <a:cs typeface="Arial"/>
              </a:rPr>
              <a:t>ect</a:t>
            </a:r>
            <a:r>
              <a:rPr sz="1200" b="1" dirty="0">
                <a:solidFill>
                  <a:srgbClr val="10B8CE"/>
                </a:solidFill>
                <a:latin typeface="Arial"/>
                <a:cs typeface="Arial"/>
              </a:rPr>
              <a:t>i</a:t>
            </a:r>
            <a:r>
              <a:rPr sz="1200" b="1" spc="-5" dirty="0">
                <a:solidFill>
                  <a:srgbClr val="10B8CE"/>
                </a:solidFill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144258" y="3640840"/>
            <a:ext cx="1000125" cy="2853055"/>
          </a:xfrm>
          <a:custGeom>
            <a:avLst/>
            <a:gdLst/>
            <a:ahLst/>
            <a:cxnLst/>
            <a:rect l="l" t="t" r="r" b="b"/>
            <a:pathLst>
              <a:path w="1000125" h="2853054">
                <a:moveTo>
                  <a:pt x="833119" y="0"/>
                </a:moveTo>
                <a:lnTo>
                  <a:pt x="166624" y="0"/>
                </a:lnTo>
                <a:lnTo>
                  <a:pt x="122328" y="5951"/>
                </a:lnTo>
                <a:lnTo>
                  <a:pt x="82525" y="22748"/>
                </a:lnTo>
                <a:lnTo>
                  <a:pt x="48802" y="48802"/>
                </a:lnTo>
                <a:lnTo>
                  <a:pt x="22748" y="82525"/>
                </a:lnTo>
                <a:lnTo>
                  <a:pt x="5951" y="122328"/>
                </a:lnTo>
                <a:lnTo>
                  <a:pt x="0" y="166623"/>
                </a:lnTo>
                <a:lnTo>
                  <a:pt x="0" y="2686304"/>
                </a:lnTo>
                <a:lnTo>
                  <a:pt x="5951" y="2730599"/>
                </a:lnTo>
                <a:lnTo>
                  <a:pt x="22748" y="2770402"/>
                </a:lnTo>
                <a:lnTo>
                  <a:pt x="48802" y="2804125"/>
                </a:lnTo>
                <a:lnTo>
                  <a:pt x="82525" y="2830179"/>
                </a:lnTo>
                <a:lnTo>
                  <a:pt x="122328" y="2846976"/>
                </a:lnTo>
                <a:lnTo>
                  <a:pt x="166624" y="2852928"/>
                </a:lnTo>
                <a:lnTo>
                  <a:pt x="833119" y="2852928"/>
                </a:lnTo>
                <a:lnTo>
                  <a:pt x="877415" y="2846976"/>
                </a:lnTo>
                <a:lnTo>
                  <a:pt x="917218" y="2830179"/>
                </a:lnTo>
                <a:lnTo>
                  <a:pt x="950941" y="2804125"/>
                </a:lnTo>
                <a:lnTo>
                  <a:pt x="976995" y="2770402"/>
                </a:lnTo>
                <a:lnTo>
                  <a:pt x="993792" y="2730599"/>
                </a:lnTo>
                <a:lnTo>
                  <a:pt x="999744" y="2686304"/>
                </a:lnTo>
                <a:lnTo>
                  <a:pt x="999744" y="166623"/>
                </a:lnTo>
                <a:lnTo>
                  <a:pt x="993792" y="122328"/>
                </a:lnTo>
                <a:lnTo>
                  <a:pt x="976995" y="82525"/>
                </a:lnTo>
                <a:lnTo>
                  <a:pt x="950941" y="48802"/>
                </a:lnTo>
                <a:lnTo>
                  <a:pt x="917218" y="22748"/>
                </a:lnTo>
                <a:lnTo>
                  <a:pt x="877415" y="5951"/>
                </a:lnTo>
                <a:lnTo>
                  <a:pt x="833119" y="0"/>
                </a:lnTo>
                <a:close/>
              </a:path>
            </a:pathLst>
          </a:custGeom>
          <a:solidFill>
            <a:srgbClr val="C9E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272293" y="3723756"/>
            <a:ext cx="737235" cy="2337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90170" indent="-114300">
              <a:lnSpc>
                <a:spcPct val="1060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Early  Childhood  Data  </a:t>
            </a:r>
            <a:r>
              <a:rPr sz="800" spc="5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ub</a:t>
            </a:r>
            <a:r>
              <a:rPr sz="800" spc="10" dirty="0">
                <a:latin typeface="Arial"/>
                <a:cs typeface="Arial"/>
              </a:rPr>
              <a:t>m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5" dirty="0">
                <a:latin typeface="Arial"/>
                <a:cs typeface="Arial"/>
              </a:rPr>
              <a:t>ss</a:t>
            </a:r>
            <a:r>
              <a:rPr sz="800" spc="-15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on  for kinder  and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pre-k</a:t>
            </a:r>
            <a:endParaRPr sz="800">
              <a:latin typeface="Arial"/>
              <a:cs typeface="Arial"/>
            </a:endParaRPr>
          </a:p>
          <a:p>
            <a:pPr marL="127000" marR="64135" indent="-114300">
              <a:lnSpc>
                <a:spcPts val="1019"/>
              </a:lnSpc>
              <a:spcBef>
                <a:spcPts val="30"/>
              </a:spcBef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Charter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 </a:t>
            </a:r>
            <a:r>
              <a:rPr sz="800" dirty="0">
                <a:latin typeface="Arial"/>
                <a:cs typeface="Arial"/>
              </a:rPr>
              <a:t>Public  Schools</a:t>
            </a:r>
            <a:endParaRPr sz="800">
              <a:latin typeface="Arial"/>
              <a:cs typeface="Arial"/>
            </a:endParaRPr>
          </a:p>
          <a:p>
            <a:pPr marL="127000" indent="-114300">
              <a:spcBef>
                <a:spcPts val="15"/>
              </a:spcBef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  <a:p>
            <a:pPr marL="127000" marR="13335">
              <a:lnSpc>
                <a:spcPct val="106000"/>
              </a:lnSpc>
            </a:pPr>
            <a:r>
              <a:rPr sz="800" spc="-5" dirty="0">
                <a:latin typeface="Arial"/>
                <a:cs typeface="Arial"/>
              </a:rPr>
              <a:t>Collected  include;  de</a:t>
            </a:r>
            <a:r>
              <a:rPr sz="800" spc="10" dirty="0">
                <a:latin typeface="Arial"/>
                <a:cs typeface="Arial"/>
              </a:rPr>
              <a:t>m</a:t>
            </a:r>
            <a:r>
              <a:rPr sz="800" spc="-5" dirty="0">
                <a:latin typeface="Arial"/>
                <a:cs typeface="Arial"/>
              </a:rPr>
              <a:t>ograph</a:t>
            </a:r>
            <a:r>
              <a:rPr sz="800" dirty="0">
                <a:latin typeface="Arial"/>
                <a:cs typeface="Arial"/>
              </a:rPr>
              <a:t>ic  </a:t>
            </a:r>
            <a:r>
              <a:rPr sz="800" spc="-5" dirty="0">
                <a:latin typeface="Arial"/>
                <a:cs typeface="Arial"/>
              </a:rPr>
              <a:t>and, 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5" dirty="0">
                <a:latin typeface="Arial"/>
                <a:cs typeface="Arial"/>
              </a:rPr>
              <a:t>ss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ss</a:t>
            </a:r>
            <a:r>
              <a:rPr sz="800" dirty="0">
                <a:latin typeface="Arial"/>
                <a:cs typeface="Arial"/>
              </a:rPr>
              <a:t>m</a:t>
            </a:r>
            <a:r>
              <a:rPr sz="800" spc="-5" dirty="0">
                <a:latin typeface="Arial"/>
                <a:cs typeface="Arial"/>
              </a:rPr>
              <a:t>en</a:t>
            </a:r>
            <a:r>
              <a:rPr sz="800" dirty="0">
                <a:latin typeface="Arial"/>
                <a:cs typeface="Arial"/>
              </a:rPr>
              <a:t>t,</a:t>
            </a:r>
            <a:endParaRPr sz="800">
              <a:latin typeface="Arial"/>
              <a:cs typeface="Arial"/>
            </a:endParaRPr>
          </a:p>
          <a:p>
            <a:pPr marL="127000" marR="5080" indent="-114300">
              <a:lnSpc>
                <a:spcPct val="105700"/>
              </a:lnSpc>
              <a:buChar char="•"/>
              <a:tabLst>
                <a:tab pos="127000" algn="l"/>
              </a:tabLst>
            </a:pPr>
            <a:r>
              <a:rPr sz="800" spc="-5" dirty="0">
                <a:latin typeface="Arial"/>
                <a:cs typeface="Arial"/>
              </a:rPr>
              <a:t>Data </a:t>
            </a:r>
            <a:r>
              <a:rPr sz="800" dirty="0">
                <a:latin typeface="Arial"/>
                <a:cs typeface="Arial"/>
              </a:rPr>
              <a:t>is  </a:t>
            </a:r>
            <a:r>
              <a:rPr sz="800" spc="-5" dirty="0">
                <a:latin typeface="Arial"/>
                <a:cs typeface="Arial"/>
              </a:rPr>
              <a:t>converted for  ODS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loading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04045" y="3206569"/>
            <a:ext cx="711200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/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ECDS</a:t>
            </a:r>
            <a:endParaRPr sz="1000"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4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83739" y="615941"/>
            <a:ext cx="543497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/>
              <a:t>TSDS Client-Side </a:t>
            </a:r>
            <a:r>
              <a:rPr sz="2400" spc="-20" dirty="0"/>
              <a:t>Validation </a:t>
            </a:r>
            <a:r>
              <a:rPr sz="2400" spc="-50" dirty="0"/>
              <a:t>Tool  </a:t>
            </a:r>
            <a:r>
              <a:rPr sz="2400" spc="-5" dirty="0"/>
              <a:t>Overview</a:t>
            </a:r>
            <a:endParaRPr sz="240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307075"/>
            <a:ext cx="8482965" cy="5138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548005" marR="5080" indent="-320040">
              <a:lnSpc>
                <a:spcPct val="106100"/>
              </a:lnSpc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5" dirty="0">
                <a:latin typeface="Arial"/>
                <a:cs typeface="Arial"/>
              </a:rPr>
              <a:t>is a </a:t>
            </a:r>
            <a:r>
              <a:rPr spc="-10" dirty="0">
                <a:latin typeface="Arial"/>
                <a:cs typeface="Arial"/>
              </a:rPr>
              <a:t>standalone tool available </a:t>
            </a:r>
            <a:r>
              <a:rPr spc="-5" dirty="0">
                <a:latin typeface="Arial"/>
                <a:cs typeface="Arial"/>
              </a:rPr>
              <a:t>in the </a:t>
            </a:r>
            <a:r>
              <a:rPr spc="-10" dirty="0">
                <a:latin typeface="Arial"/>
                <a:cs typeface="Arial"/>
              </a:rPr>
              <a:t>local  environment </a:t>
            </a:r>
            <a:r>
              <a:rPr spc="-5" dirty="0">
                <a:latin typeface="Arial"/>
                <a:cs typeface="Arial"/>
              </a:rPr>
              <a:t>of Campuses, LEAs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ESCs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validate </a:t>
            </a:r>
            <a:r>
              <a:rPr spc="-5" dirty="0">
                <a:latin typeface="Arial"/>
                <a:cs typeface="Arial"/>
              </a:rPr>
              <a:t>the XML </a:t>
            </a:r>
            <a:r>
              <a:rPr spc="-10" dirty="0">
                <a:latin typeface="Arial"/>
                <a:cs typeface="Arial"/>
              </a:rPr>
              <a:t>interchange  </a:t>
            </a:r>
            <a:r>
              <a:rPr spc="-5" dirty="0">
                <a:latin typeface="Arial"/>
                <a:cs typeface="Arial"/>
              </a:rPr>
              <a:t>files </a:t>
            </a:r>
            <a:r>
              <a:rPr spc="-10" dirty="0">
                <a:latin typeface="Arial"/>
                <a:cs typeface="Arial"/>
              </a:rPr>
              <a:t>against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dirty="0">
                <a:latin typeface="Arial"/>
                <a:cs typeface="Arial"/>
              </a:rPr>
              <a:t>TEDS </a:t>
            </a:r>
            <a:r>
              <a:rPr spc="-10" dirty="0">
                <a:latin typeface="Arial"/>
                <a:cs typeface="Arial"/>
              </a:rPr>
              <a:t>standards </a:t>
            </a:r>
            <a:r>
              <a:rPr spc="-5" dirty="0">
                <a:latin typeface="Arial"/>
                <a:cs typeface="Arial"/>
              </a:rPr>
              <a:t>before submitting the files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50" dirty="0">
                <a:latin typeface="Arial"/>
                <a:cs typeface="Arial"/>
              </a:rPr>
              <a:t>Texas  </a:t>
            </a:r>
            <a:r>
              <a:rPr spc="-5" dirty="0">
                <a:latin typeface="Arial"/>
                <a:cs typeface="Arial"/>
              </a:rPr>
              <a:t>Student Data System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(TSDS)</a:t>
            </a:r>
            <a:endParaRPr>
              <a:latin typeface="Arial"/>
              <a:cs typeface="Arial"/>
            </a:endParaRPr>
          </a:p>
          <a:p>
            <a:pPr marL="548005" marR="55880" indent="-320040">
              <a:lnSpc>
                <a:spcPct val="106100"/>
              </a:lnSpc>
              <a:spcBef>
                <a:spcPts val="89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10" dirty="0">
                <a:latin typeface="Arial"/>
                <a:cs typeface="Arial"/>
              </a:rPr>
              <a:t>help identify </a:t>
            </a:r>
            <a:r>
              <a:rPr spc="-5" dirty="0">
                <a:latin typeface="Arial"/>
                <a:cs typeface="Arial"/>
              </a:rPr>
              <a:t>data errors </a:t>
            </a:r>
            <a:r>
              <a:rPr spc="-20" dirty="0">
                <a:latin typeface="Arial"/>
                <a:cs typeface="Arial"/>
              </a:rPr>
              <a:t>earlier, </a:t>
            </a:r>
            <a:r>
              <a:rPr spc="-10" dirty="0">
                <a:latin typeface="Arial"/>
                <a:cs typeface="Arial"/>
              </a:rPr>
              <a:t>prior 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uploading </a:t>
            </a:r>
            <a:r>
              <a:rPr dirty="0">
                <a:latin typeface="Arial"/>
                <a:cs typeface="Arial"/>
              </a:rPr>
              <a:t>TSDS </a:t>
            </a:r>
            <a:r>
              <a:rPr spc="-5" dirty="0">
                <a:latin typeface="Arial"/>
                <a:cs typeface="Arial"/>
              </a:rPr>
              <a:t>PEIMS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studentGPS™ </a:t>
            </a:r>
            <a:r>
              <a:rPr spc="-10" dirty="0">
                <a:latin typeface="Arial"/>
                <a:cs typeface="Arial"/>
              </a:rPr>
              <a:t>Dashboards </a:t>
            </a:r>
            <a:r>
              <a:rPr spc="-5" dirty="0">
                <a:latin typeface="Arial"/>
                <a:cs typeface="Arial"/>
              </a:rPr>
              <a:t>data </a:t>
            </a:r>
            <a:r>
              <a:rPr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the ODS,  ultimately </a:t>
            </a:r>
            <a:r>
              <a:rPr spc="-10" dirty="0">
                <a:latin typeface="Arial"/>
                <a:cs typeface="Arial"/>
              </a:rPr>
              <a:t>enhancing </a:t>
            </a:r>
            <a:r>
              <a:rPr spc="-5" dirty="0">
                <a:latin typeface="Arial"/>
                <a:cs typeface="Arial"/>
              </a:rPr>
              <a:t>data </a:t>
            </a:r>
            <a:r>
              <a:rPr spc="-10" dirty="0">
                <a:latin typeface="Arial"/>
                <a:cs typeface="Arial"/>
              </a:rPr>
              <a:t>quality </a:t>
            </a:r>
            <a:r>
              <a:rPr spc="-5" dirty="0">
                <a:latin typeface="Arial"/>
                <a:cs typeface="Arial"/>
              </a:rPr>
              <a:t>in the</a:t>
            </a:r>
            <a:r>
              <a:rPr spc="1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long-term</a:t>
            </a:r>
            <a:endParaRPr>
              <a:latin typeface="Arial"/>
              <a:cs typeface="Arial"/>
            </a:endParaRPr>
          </a:p>
          <a:p>
            <a:pPr marL="548005" marR="498475" indent="-320040">
              <a:lnSpc>
                <a:spcPct val="105600"/>
              </a:lnSpc>
              <a:spcBef>
                <a:spcPts val="91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check the structure of the 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files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perform  certain </a:t>
            </a:r>
            <a:r>
              <a:rPr spc="-10" dirty="0">
                <a:latin typeface="Arial"/>
                <a:cs typeface="Arial"/>
              </a:rPr>
              <a:t>business </a:t>
            </a:r>
            <a:r>
              <a:rPr spc="-5" dirty="0">
                <a:latin typeface="Arial"/>
                <a:cs typeface="Arial"/>
              </a:rPr>
              <a:t>rule checks </a:t>
            </a:r>
            <a:r>
              <a:rPr spc="-10" dirty="0">
                <a:latin typeface="Arial"/>
                <a:cs typeface="Arial"/>
              </a:rPr>
              <a:t>as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applicable</a:t>
            </a:r>
            <a:endParaRPr>
              <a:latin typeface="Arial"/>
              <a:cs typeface="Arial"/>
            </a:endParaRPr>
          </a:p>
          <a:p>
            <a:pPr marL="548005" marR="254635" indent="-320040" algn="just">
              <a:lnSpc>
                <a:spcPct val="106100"/>
              </a:lnSpc>
              <a:spcBef>
                <a:spcPts val="90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5" dirty="0">
                <a:latin typeface="Arial"/>
                <a:cs typeface="Arial"/>
              </a:rPr>
              <a:t>is a free </a:t>
            </a:r>
            <a:r>
              <a:rPr spc="-10" dirty="0">
                <a:latin typeface="Arial"/>
                <a:cs typeface="Arial"/>
              </a:rPr>
              <a:t>tool </a:t>
            </a:r>
            <a:r>
              <a:rPr spc="-5" dirty="0">
                <a:latin typeface="Arial"/>
                <a:cs typeface="Arial"/>
              </a:rPr>
              <a:t>for </a:t>
            </a:r>
            <a:r>
              <a:rPr dirty="0">
                <a:latin typeface="Arial"/>
                <a:cs typeface="Arial"/>
              </a:rPr>
              <a:t>TSDS </a:t>
            </a:r>
            <a:r>
              <a:rPr spc="-5" dirty="0">
                <a:latin typeface="Arial"/>
                <a:cs typeface="Arial"/>
              </a:rPr>
              <a:t>users </a:t>
            </a:r>
            <a:r>
              <a:rPr spc="-10" dirty="0">
                <a:latin typeface="Arial"/>
                <a:cs typeface="Arial"/>
              </a:rPr>
              <a:t>available  </a:t>
            </a:r>
            <a:r>
              <a:rPr spc="-5" dirty="0">
                <a:latin typeface="Arial"/>
                <a:cs typeface="Arial"/>
              </a:rPr>
              <a:t>for </a:t>
            </a:r>
            <a:r>
              <a:rPr spc="-15" dirty="0">
                <a:latin typeface="Arial"/>
                <a:cs typeface="Arial"/>
              </a:rPr>
              <a:t>download </a:t>
            </a:r>
            <a:r>
              <a:rPr spc="-5" dirty="0">
                <a:latin typeface="Arial"/>
                <a:cs typeface="Arial"/>
              </a:rPr>
              <a:t>from the </a:t>
            </a:r>
            <a:r>
              <a:rPr dirty="0">
                <a:latin typeface="Arial"/>
                <a:cs typeface="Arial"/>
              </a:rPr>
              <a:t>TSDS </a:t>
            </a:r>
            <a:r>
              <a:rPr spc="-5" dirty="0">
                <a:latin typeface="Arial"/>
                <a:cs typeface="Arial"/>
              </a:rPr>
              <a:t>Portal. There are </a:t>
            </a:r>
            <a:r>
              <a:rPr spc="-10" dirty="0">
                <a:latin typeface="Arial"/>
                <a:cs typeface="Arial"/>
              </a:rPr>
              <a:t>no licensing </a:t>
            </a:r>
            <a:r>
              <a:rPr spc="-5" dirty="0">
                <a:latin typeface="Arial"/>
                <a:cs typeface="Arial"/>
              </a:rPr>
              <a:t>costs for the </a:t>
            </a:r>
            <a:r>
              <a:rPr spc="-15" dirty="0">
                <a:latin typeface="Arial"/>
                <a:cs typeface="Arial"/>
              </a:rPr>
              <a:t>end  </a:t>
            </a:r>
            <a:r>
              <a:rPr spc="-5" dirty="0">
                <a:latin typeface="Arial"/>
                <a:cs typeface="Arial"/>
              </a:rPr>
              <a:t>users</a:t>
            </a:r>
            <a:endParaRPr>
              <a:latin typeface="Arial"/>
              <a:cs typeface="Arial"/>
            </a:endParaRPr>
          </a:p>
          <a:p>
            <a:pPr marL="548005" marR="445134" indent="-320040">
              <a:lnSpc>
                <a:spcPct val="105600"/>
              </a:lnSpc>
              <a:spcBef>
                <a:spcPts val="91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downloadable package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consist of the </a:t>
            </a:r>
            <a:r>
              <a:rPr dirty="0">
                <a:latin typeface="Arial"/>
                <a:cs typeface="Arial"/>
              </a:rPr>
              <a:t>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5" dirty="0">
                <a:latin typeface="Arial"/>
                <a:cs typeface="Arial"/>
              </a:rPr>
              <a:t>Validation 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10" dirty="0">
                <a:latin typeface="Arial"/>
                <a:cs typeface="Arial"/>
              </a:rPr>
              <a:t>application and </a:t>
            </a:r>
            <a:r>
              <a:rPr spc="-5" dirty="0">
                <a:latin typeface="Arial"/>
                <a:cs typeface="Arial"/>
              </a:rPr>
              <a:t>the collection specific </a:t>
            </a:r>
            <a:r>
              <a:rPr spc="-10" dirty="0">
                <a:latin typeface="Arial"/>
                <a:cs typeface="Arial"/>
              </a:rPr>
              <a:t>validation</a:t>
            </a:r>
            <a:r>
              <a:rPr spc="2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package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78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7767" y="1307075"/>
            <a:ext cx="8359140" cy="3849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56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548005" marR="5080" indent="-320040">
              <a:lnSpc>
                <a:spcPct val="106100"/>
              </a:lnSpc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TSDS </a:t>
            </a:r>
            <a:r>
              <a:rPr spc="-5" dirty="0">
                <a:latin typeface="Arial"/>
                <a:cs typeface="Arial"/>
              </a:rPr>
              <a:t>Client-Side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55" dirty="0">
                <a:latin typeface="Arial"/>
                <a:cs typeface="Arial"/>
              </a:rPr>
              <a:t>Tool </a:t>
            </a:r>
            <a:r>
              <a:rPr spc="-10" dirty="0">
                <a:latin typeface="Arial"/>
                <a:cs typeface="Arial"/>
              </a:rPr>
              <a:t>includes </a:t>
            </a:r>
            <a:r>
              <a:rPr spc="-5" dirty="0">
                <a:latin typeface="Arial"/>
                <a:cs typeface="Arial"/>
              </a:rPr>
              <a:t>more </a:t>
            </a:r>
            <a:r>
              <a:rPr spc="-10" dirty="0">
                <a:latin typeface="Arial"/>
                <a:cs typeface="Arial"/>
              </a:rPr>
              <a:t>validations than </a:t>
            </a:r>
            <a:r>
              <a:rPr spc="-15" dirty="0">
                <a:latin typeface="Arial"/>
                <a:cs typeface="Arial"/>
              </a:rPr>
              <a:t>any  </a:t>
            </a:r>
            <a:r>
              <a:rPr spc="-10" dirty="0">
                <a:latin typeface="Arial"/>
                <a:cs typeface="Arial"/>
              </a:rPr>
              <a:t>previous </a:t>
            </a:r>
            <a:r>
              <a:rPr spc="-5" dirty="0">
                <a:latin typeface="Arial"/>
                <a:cs typeface="Arial"/>
              </a:rPr>
              <a:t>PEIMS </a:t>
            </a:r>
            <a:r>
              <a:rPr spc="-10" dirty="0">
                <a:latin typeface="Arial"/>
                <a:cs typeface="Arial"/>
              </a:rPr>
              <a:t>validation software </a:t>
            </a:r>
            <a:r>
              <a:rPr spc="-5" dirty="0">
                <a:latin typeface="Arial"/>
                <a:cs typeface="Arial"/>
              </a:rPr>
              <a:t>(like the XML Checker). </a:t>
            </a:r>
            <a:r>
              <a:rPr dirty="0">
                <a:latin typeface="Arial"/>
                <a:cs typeface="Arial"/>
              </a:rPr>
              <a:t>It </a:t>
            </a:r>
            <a:r>
              <a:rPr spc="-10" dirty="0">
                <a:latin typeface="Arial"/>
                <a:cs typeface="Arial"/>
              </a:rPr>
              <a:t>doesn’t </a:t>
            </a:r>
            <a:r>
              <a:rPr spc="-5" dirty="0">
                <a:latin typeface="Arial"/>
                <a:cs typeface="Arial"/>
              </a:rPr>
              <a:t>just  check XML formatting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field specifications; it also checks PEIMS </a:t>
            </a:r>
            <a:r>
              <a:rPr spc="-10" dirty="0">
                <a:latin typeface="Arial"/>
                <a:cs typeface="Arial"/>
              </a:rPr>
              <a:t>business  rules and </a:t>
            </a:r>
            <a:r>
              <a:rPr spc="-5" dirty="0">
                <a:latin typeface="Arial"/>
                <a:cs typeface="Arial"/>
              </a:rPr>
              <a:t>some </a:t>
            </a:r>
            <a:r>
              <a:rPr spc="-10" dirty="0">
                <a:latin typeface="Arial"/>
                <a:cs typeface="Arial"/>
              </a:rPr>
              <a:t>referential</a:t>
            </a:r>
            <a:r>
              <a:rPr spc="5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integrity.</a:t>
            </a:r>
            <a:endParaRPr>
              <a:latin typeface="Arial"/>
              <a:cs typeface="Arial"/>
            </a:endParaRPr>
          </a:p>
          <a:p>
            <a:pPr marL="548005" marR="73025" indent="-320040">
              <a:lnSpc>
                <a:spcPct val="106100"/>
              </a:lnSpc>
              <a:spcBef>
                <a:spcPts val="89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spc="-5" dirty="0">
                <a:latin typeface="Arial"/>
                <a:cs typeface="Arial"/>
              </a:rPr>
              <a:t>LEAs can catch errors </a:t>
            </a:r>
            <a:r>
              <a:rPr spc="-10" dirty="0">
                <a:latin typeface="Arial"/>
                <a:cs typeface="Arial"/>
              </a:rPr>
              <a:t>earlier </a:t>
            </a:r>
            <a:r>
              <a:rPr spc="-5" dirty="0">
                <a:latin typeface="Arial"/>
                <a:cs typeface="Arial"/>
              </a:rPr>
              <a:t>in the process so they </a:t>
            </a:r>
            <a:r>
              <a:rPr spc="-10" dirty="0">
                <a:latin typeface="Arial"/>
                <a:cs typeface="Arial"/>
              </a:rPr>
              <a:t>don’t have </a:t>
            </a:r>
            <a:r>
              <a:rPr dirty="0">
                <a:latin typeface="Arial"/>
                <a:cs typeface="Arial"/>
              </a:rPr>
              <a:t>to </a:t>
            </a:r>
            <a:r>
              <a:rPr spc="-10" dirty="0">
                <a:latin typeface="Arial"/>
                <a:cs typeface="Arial"/>
              </a:rPr>
              <a:t>repeatedly  load </a:t>
            </a:r>
            <a:r>
              <a:rPr dirty="0">
                <a:latin typeface="Arial"/>
                <a:cs typeface="Arial"/>
              </a:rPr>
              <a:t>to TEA to </a:t>
            </a:r>
            <a:r>
              <a:rPr spc="-10" dirty="0">
                <a:latin typeface="Arial"/>
                <a:cs typeface="Arial"/>
              </a:rPr>
              <a:t>identify </a:t>
            </a:r>
            <a:r>
              <a:rPr spc="-5" dirty="0">
                <a:latin typeface="Arial"/>
                <a:cs typeface="Arial"/>
              </a:rPr>
              <a:t>problems—issues can </a:t>
            </a:r>
            <a:r>
              <a:rPr spc="-10" dirty="0">
                <a:latin typeface="Arial"/>
                <a:cs typeface="Arial"/>
              </a:rPr>
              <a:t>be identified and fixed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locally</a:t>
            </a:r>
            <a:endParaRPr>
              <a:latin typeface="Arial"/>
              <a:cs typeface="Arial"/>
            </a:endParaRPr>
          </a:p>
          <a:p>
            <a:pPr marL="548005" marR="374650" indent="-320040">
              <a:lnSpc>
                <a:spcPct val="106100"/>
              </a:lnSpc>
              <a:spcBef>
                <a:spcPts val="90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tool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10" dirty="0">
                <a:latin typeface="Arial"/>
                <a:cs typeface="Arial"/>
              </a:rPr>
              <a:t>allow </a:t>
            </a:r>
            <a:r>
              <a:rPr spc="-5" dirty="0">
                <a:latin typeface="Arial"/>
                <a:cs typeface="Arial"/>
              </a:rPr>
              <a:t>users </a:t>
            </a:r>
            <a:r>
              <a:rPr dirty="0">
                <a:latin typeface="Arial"/>
                <a:cs typeface="Arial"/>
              </a:rPr>
              <a:t>to </a:t>
            </a:r>
            <a:r>
              <a:rPr spc="-15" dirty="0">
                <a:latin typeface="Arial"/>
                <a:cs typeface="Arial"/>
              </a:rPr>
              <a:t>work </a:t>
            </a:r>
            <a:r>
              <a:rPr spc="-10" dirty="0">
                <a:latin typeface="Arial"/>
                <a:cs typeface="Arial"/>
              </a:rPr>
              <a:t>on their collections </a:t>
            </a:r>
            <a:r>
              <a:rPr spc="-15" dirty="0">
                <a:latin typeface="Arial"/>
                <a:cs typeface="Arial"/>
              </a:rPr>
              <a:t>well </a:t>
            </a:r>
            <a:r>
              <a:rPr spc="-5" dirty="0">
                <a:latin typeface="Arial"/>
                <a:cs typeface="Arial"/>
              </a:rPr>
              <a:t>in </a:t>
            </a:r>
            <a:r>
              <a:rPr spc="-10" dirty="0">
                <a:latin typeface="Arial"/>
                <a:cs typeface="Arial"/>
              </a:rPr>
              <a:t>advance </a:t>
            </a:r>
            <a:r>
              <a:rPr spc="-5" dirty="0">
                <a:latin typeface="Arial"/>
                <a:cs typeface="Arial"/>
              </a:rPr>
              <a:t>of </a:t>
            </a:r>
            <a:r>
              <a:rPr spc="-10" dirty="0">
                <a:latin typeface="Arial"/>
                <a:cs typeface="Arial"/>
              </a:rPr>
              <a:t>the  </a:t>
            </a:r>
            <a:r>
              <a:rPr spc="-5" dirty="0">
                <a:latin typeface="Arial"/>
                <a:cs typeface="Arial"/>
              </a:rPr>
              <a:t>submission </a:t>
            </a:r>
            <a:r>
              <a:rPr spc="-10" dirty="0">
                <a:latin typeface="Arial"/>
                <a:cs typeface="Arial"/>
              </a:rPr>
              <a:t>deadline, </a:t>
            </a:r>
            <a:r>
              <a:rPr spc="-15" dirty="0">
                <a:latin typeface="Arial"/>
                <a:cs typeface="Arial"/>
              </a:rPr>
              <a:t>which will </a:t>
            </a:r>
            <a:r>
              <a:rPr spc="-10" dirty="0">
                <a:latin typeface="Arial"/>
                <a:cs typeface="Arial"/>
              </a:rPr>
              <a:t>reduce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burden on </a:t>
            </a:r>
            <a:r>
              <a:rPr spc="-5" dirty="0">
                <a:latin typeface="Arial"/>
                <a:cs typeface="Arial"/>
              </a:rPr>
              <a:t>some</a:t>
            </a:r>
            <a:r>
              <a:rPr spc="29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LEAs</a:t>
            </a:r>
            <a:endParaRPr>
              <a:latin typeface="Arial"/>
              <a:cs typeface="Arial"/>
            </a:endParaRPr>
          </a:p>
          <a:p>
            <a:pPr marL="548005" marR="139700" indent="-320040">
              <a:lnSpc>
                <a:spcPct val="106100"/>
              </a:lnSpc>
              <a:spcBef>
                <a:spcPts val="885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548640" algn="l"/>
              </a:tabLst>
            </a:pPr>
            <a:r>
              <a:rPr spc="-5" dirty="0">
                <a:latin typeface="Arial"/>
                <a:cs typeface="Arial"/>
              </a:rPr>
              <a:t>By </a:t>
            </a:r>
            <a:r>
              <a:rPr spc="-10" dirty="0">
                <a:latin typeface="Arial"/>
                <a:cs typeface="Arial"/>
              </a:rPr>
              <a:t>reducing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traffic and </a:t>
            </a:r>
            <a:r>
              <a:rPr spc="-5" dirty="0">
                <a:latin typeface="Arial"/>
                <a:cs typeface="Arial"/>
              </a:rPr>
              <a:t>storage for </a:t>
            </a:r>
            <a:r>
              <a:rPr spc="-10" dirty="0">
                <a:latin typeface="Arial"/>
                <a:cs typeface="Arial"/>
              </a:rPr>
              <a:t>erroneous data,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20" dirty="0">
                <a:latin typeface="Arial"/>
                <a:cs typeface="Arial"/>
              </a:rPr>
              <a:t>Validation </a:t>
            </a:r>
            <a:r>
              <a:rPr spc="-60" dirty="0">
                <a:latin typeface="Arial"/>
                <a:cs typeface="Arial"/>
              </a:rPr>
              <a:t>Tool  </a:t>
            </a:r>
            <a:r>
              <a:rPr spc="-15" dirty="0">
                <a:latin typeface="Arial"/>
                <a:cs typeface="Arial"/>
              </a:rPr>
              <a:t>will </a:t>
            </a:r>
            <a:r>
              <a:rPr spc="-10" dirty="0">
                <a:latin typeface="Arial"/>
                <a:cs typeface="Arial"/>
              </a:rPr>
              <a:t>reduce unnecessary </a:t>
            </a:r>
            <a:r>
              <a:rPr spc="-20" dirty="0">
                <a:latin typeface="Arial"/>
                <a:cs typeface="Arial"/>
              </a:rPr>
              <a:t>wear </a:t>
            </a:r>
            <a:r>
              <a:rPr spc="-10" dirty="0">
                <a:latin typeface="Arial"/>
                <a:cs typeface="Arial"/>
              </a:rPr>
              <a:t>and </a:t>
            </a:r>
            <a:r>
              <a:rPr spc="-5" dirty="0">
                <a:latin typeface="Arial"/>
                <a:cs typeface="Arial"/>
              </a:rPr>
              <a:t>tear </a:t>
            </a:r>
            <a:r>
              <a:rPr spc="-10" dirty="0">
                <a:latin typeface="Arial"/>
                <a:cs typeface="Arial"/>
              </a:rPr>
              <a:t>and congestion on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dirty="0">
                <a:latin typeface="Arial"/>
                <a:cs typeface="Arial"/>
              </a:rPr>
              <a:t>TSDS</a:t>
            </a:r>
            <a:r>
              <a:rPr spc="32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system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83739" y="429767"/>
            <a:ext cx="4738370" cy="74168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/>
              <a:t>TSDS Client-Side </a:t>
            </a:r>
            <a:r>
              <a:rPr sz="2400" spc="-20" dirty="0"/>
              <a:t>Validation </a:t>
            </a:r>
            <a:r>
              <a:rPr sz="2400" spc="-50" dirty="0"/>
              <a:t>Tool  </a:t>
            </a:r>
            <a:r>
              <a:rPr sz="2400" spc="-5" dirty="0"/>
              <a:t>Benefits</a:t>
            </a:r>
            <a:endParaRPr sz="24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</p:spTree>
    <p:extLst>
      <p:ext uri="{BB962C8B-B14F-4D97-AF65-F5344CB8AC3E}">
        <p14:creationId xmlns:p14="http://schemas.microsoft.com/office/powerpoint/2010/main" val="214262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2" y="1752602"/>
            <a:ext cx="110032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0339" y="1856232"/>
            <a:ext cx="5641340" cy="4660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</a:rPr>
              <a:t>Download, Install and</a:t>
            </a:r>
            <a:r>
              <a:rPr sz="3000" spc="20" dirty="0">
                <a:solidFill>
                  <a:srgbClr val="FFFFFF"/>
                </a:solidFill>
              </a:rPr>
              <a:t> </a:t>
            </a:r>
            <a:r>
              <a:rPr sz="3000" spc="-5" dirty="0">
                <a:solidFill>
                  <a:srgbClr val="FFFFFF"/>
                </a:solidFill>
              </a:rPr>
              <a:t>Navigate</a:t>
            </a:r>
            <a:endParaRPr sz="3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46B4B6-055F-4EED-A78D-75C90CEAF99D}"/>
              </a:ext>
            </a:extLst>
          </p:cNvPr>
          <p:cNvSpPr txBox="1"/>
          <p:nvPr/>
        </p:nvSpPr>
        <p:spPr>
          <a:xfrm>
            <a:off x="664234" y="3355675"/>
            <a:ext cx="8238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Refer to “TSDS Converter and Validation Tool User Guide”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777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2" y="1752602"/>
            <a:ext cx="110032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0339" y="1856232"/>
            <a:ext cx="3011170" cy="4660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15" dirty="0">
                <a:solidFill>
                  <a:srgbClr val="FFFFFF"/>
                </a:solidFill>
              </a:rPr>
              <a:t>Troubleshooting</a:t>
            </a:r>
            <a:endParaRPr sz="3000"/>
          </a:p>
        </p:txBody>
      </p:sp>
      <p:sp>
        <p:nvSpPr>
          <p:cNvPr id="9" name="object 9"/>
          <p:cNvSpPr/>
          <p:nvPr/>
        </p:nvSpPr>
        <p:spPr>
          <a:xfrm>
            <a:off x="8305802" y="2"/>
            <a:ext cx="838199" cy="761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622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Naming Convention</a:t>
            </a:r>
            <a:r>
              <a:rPr dirty="0"/>
              <a:t> </a:t>
            </a:r>
            <a:r>
              <a:rPr spc="-5" dirty="0"/>
              <a:t>Rules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307075"/>
            <a:ext cx="8354695" cy="186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76605" indent="-320040">
              <a:spcBef>
                <a:spcPts val="965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XML </a:t>
            </a:r>
            <a:r>
              <a:rPr spc="-10" dirty="0">
                <a:latin typeface="Arial"/>
                <a:cs typeface="Arial"/>
              </a:rPr>
              <a:t>Interchange </a:t>
            </a:r>
            <a:r>
              <a:rPr spc="-5" dirty="0">
                <a:latin typeface="Arial"/>
                <a:cs typeface="Arial"/>
              </a:rPr>
              <a:t>File must meet the </a:t>
            </a:r>
            <a:r>
              <a:rPr dirty="0">
                <a:latin typeface="Arial"/>
                <a:cs typeface="Arial"/>
              </a:rPr>
              <a:t>TEDS </a:t>
            </a:r>
            <a:r>
              <a:rPr spc="-10" dirty="0">
                <a:latin typeface="Arial"/>
                <a:cs typeface="Arial"/>
              </a:rPr>
              <a:t>naming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convention</a:t>
            </a:r>
            <a:endParaRPr>
              <a:latin typeface="Arial"/>
              <a:cs typeface="Arial"/>
            </a:endParaRPr>
          </a:p>
          <a:p>
            <a:pPr marL="776605" marR="5080" indent="-320040">
              <a:lnSpc>
                <a:spcPct val="106100"/>
              </a:lnSpc>
              <a:spcBef>
                <a:spcPts val="900"/>
              </a:spcBef>
              <a:buClr>
                <a:srgbClr val="F9A451"/>
              </a:buClr>
              <a:buSzPct val="58333"/>
              <a:buFont typeface="Wingdings"/>
              <a:buChar char=""/>
              <a:tabLst>
                <a:tab pos="777240" algn="l"/>
              </a:tabLst>
            </a:pPr>
            <a:r>
              <a:rPr dirty="0">
                <a:latin typeface="Arial"/>
                <a:cs typeface="Arial"/>
              </a:rPr>
              <a:t>If </a:t>
            </a:r>
            <a:r>
              <a:rPr spc="-5" dirty="0">
                <a:latin typeface="Arial"/>
                <a:cs typeface="Arial"/>
              </a:rPr>
              <a:t>the file fails the </a:t>
            </a:r>
            <a:r>
              <a:rPr spc="-10" dirty="0">
                <a:latin typeface="Arial"/>
                <a:cs typeface="Arial"/>
              </a:rPr>
              <a:t>naming conventions,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system displays an </a:t>
            </a:r>
            <a:r>
              <a:rPr spc="-5" dirty="0">
                <a:latin typeface="Arial"/>
                <a:cs typeface="Arial"/>
              </a:rPr>
              <a:t>error </a:t>
            </a:r>
            <a:r>
              <a:rPr spc="-10" dirty="0">
                <a:latin typeface="Arial"/>
                <a:cs typeface="Arial"/>
              </a:rPr>
              <a:t>prompt  and </a:t>
            </a:r>
            <a:r>
              <a:rPr spc="-5" dirty="0">
                <a:latin typeface="Arial"/>
                <a:cs typeface="Arial"/>
              </a:rPr>
              <a:t>the file is removed from the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list.</a:t>
            </a:r>
            <a:endParaRPr>
              <a:latin typeface="Arial"/>
              <a:cs typeface="Arial"/>
            </a:endParaRPr>
          </a:p>
          <a:p>
            <a:pPr marL="1096645" lvl="1" indent="-274320">
              <a:spcBef>
                <a:spcPts val="1030"/>
              </a:spcBef>
              <a:buClr>
                <a:srgbClr val="0082C8"/>
              </a:buClr>
              <a:buSzPct val="69444"/>
              <a:buFont typeface="Wingdings 2"/>
              <a:buChar char="□"/>
              <a:tabLst>
                <a:tab pos="1097280" algn="l"/>
              </a:tabLst>
            </a:pPr>
            <a:r>
              <a:rPr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user </a:t>
            </a:r>
            <a:r>
              <a:rPr spc="-5" dirty="0">
                <a:latin typeface="Arial"/>
                <a:cs typeface="Arial"/>
              </a:rPr>
              <a:t>can </a:t>
            </a:r>
            <a:r>
              <a:rPr spc="-15" dirty="0">
                <a:latin typeface="Arial"/>
                <a:cs typeface="Arial"/>
              </a:rPr>
              <a:t>browse </a:t>
            </a:r>
            <a:r>
              <a:rPr spc="-10" dirty="0">
                <a:latin typeface="Arial"/>
                <a:cs typeface="Arial"/>
              </a:rPr>
              <a:t>again and upload another </a:t>
            </a:r>
            <a:r>
              <a:rPr spc="-5" dirty="0">
                <a:latin typeface="Arial"/>
                <a:cs typeface="Arial"/>
              </a:rPr>
              <a:t>file </a:t>
            </a:r>
            <a:r>
              <a:rPr spc="-10" dirty="0">
                <a:latin typeface="Arial"/>
                <a:cs typeface="Arial"/>
              </a:rPr>
              <a:t>or rename </a:t>
            </a:r>
            <a:r>
              <a:rPr spc="-5" dirty="0">
                <a:latin typeface="Arial"/>
                <a:cs typeface="Arial"/>
              </a:rPr>
              <a:t>the</a:t>
            </a:r>
            <a:r>
              <a:rPr spc="27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file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81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"/>
            <a:ext cx="7239000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90805">
              <a:spcBef>
                <a:spcPts val="1925"/>
              </a:spcBef>
            </a:pPr>
            <a:r>
              <a:rPr sz="2800" b="1" spc="-5" dirty="0">
                <a:latin typeface="Arial"/>
                <a:cs typeface="Arial"/>
              </a:rPr>
              <a:t>Click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edit </a:t>
            </a:r>
            <a:r>
              <a:rPr sz="2800" b="1" dirty="0">
                <a:latin typeface="Arial"/>
                <a:cs typeface="Arial"/>
              </a:rPr>
              <a:t>Master title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0"/>
            <a:ext cx="7239000" cy="1219200"/>
          </a:xfrm>
          <a:custGeom>
            <a:avLst/>
            <a:gdLst/>
            <a:ahLst/>
            <a:cxnLst/>
            <a:rect l="l" t="t" r="r" b="b"/>
            <a:pathLst>
              <a:path w="7239000" h="1219200">
                <a:moveTo>
                  <a:pt x="0" y="1219200"/>
                </a:moveTo>
                <a:lnTo>
                  <a:pt x="7239000" y="1219200"/>
                </a:lnTo>
                <a:lnTo>
                  <a:pt x="7239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2" y="152402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607820">
              <a:lnSpc>
                <a:spcPct val="100000"/>
              </a:lnSpc>
            </a:pPr>
            <a:r>
              <a:rPr spc="-5" dirty="0"/>
              <a:t>Invalid Name</a:t>
            </a:r>
            <a:r>
              <a:rPr spc="-50" dirty="0"/>
              <a:t> </a:t>
            </a:r>
            <a:r>
              <a:rPr spc="-5" dirty="0"/>
              <a:t>Error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769" y="1288785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2" y="3566160"/>
            <a:ext cx="8463381" cy="1012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1361" y="4024121"/>
            <a:ext cx="457200" cy="91440"/>
          </a:xfrm>
          <a:custGeom>
            <a:avLst/>
            <a:gdLst/>
            <a:ahLst/>
            <a:cxnLst/>
            <a:rect l="l" t="t" r="r" b="b"/>
            <a:pathLst>
              <a:path w="457200" h="91439">
                <a:moveTo>
                  <a:pt x="0" y="0"/>
                </a:moveTo>
                <a:lnTo>
                  <a:pt x="457200" y="0"/>
                </a:lnTo>
                <a:lnTo>
                  <a:pt x="457200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01361" y="4024121"/>
            <a:ext cx="457200" cy="91440"/>
          </a:xfrm>
          <a:custGeom>
            <a:avLst/>
            <a:gdLst/>
            <a:ahLst/>
            <a:cxnLst/>
            <a:rect l="l" t="t" r="r" b="b"/>
            <a:pathLst>
              <a:path w="457200" h="91439">
                <a:moveTo>
                  <a:pt x="0" y="0"/>
                </a:moveTo>
                <a:lnTo>
                  <a:pt x="457200" y="0"/>
                </a:lnTo>
                <a:lnTo>
                  <a:pt x="457200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47590" y="1562102"/>
            <a:ext cx="2819399" cy="1940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43600" y="1650494"/>
            <a:ext cx="2627630" cy="1763395"/>
          </a:xfrm>
          <a:custGeom>
            <a:avLst/>
            <a:gdLst/>
            <a:ahLst/>
            <a:cxnLst/>
            <a:rect l="l" t="t" r="r" b="b"/>
            <a:pathLst>
              <a:path w="2627629" h="1763395">
                <a:moveTo>
                  <a:pt x="0" y="0"/>
                </a:moveTo>
                <a:lnTo>
                  <a:pt x="2627376" y="0"/>
                </a:lnTo>
                <a:lnTo>
                  <a:pt x="2627376" y="1763267"/>
                </a:lnTo>
                <a:lnTo>
                  <a:pt x="0" y="17632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43600" y="1650494"/>
            <a:ext cx="2627630" cy="1763395"/>
          </a:xfrm>
          <a:prstGeom prst="rect">
            <a:avLst/>
          </a:prstGeom>
          <a:ln w="9144">
            <a:solidFill>
              <a:srgbClr val="EF7A08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373380" marR="194310" indent="-287020">
              <a:lnSpc>
                <a:spcPct val="105900"/>
              </a:lnSpc>
              <a:spcBef>
                <a:spcPts val="130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This </a:t>
            </a:r>
            <a:r>
              <a:rPr sz="1600" dirty="0">
                <a:latin typeface="Arial"/>
                <a:cs typeface="Arial"/>
              </a:rPr>
              <a:t>file </a:t>
            </a:r>
            <a:r>
              <a:rPr sz="1600" spc="-5" dirty="0">
                <a:latin typeface="Arial"/>
                <a:cs typeface="Arial"/>
              </a:rPr>
              <a:t>does not meet  the required naming  convention</a:t>
            </a:r>
            <a:endParaRPr sz="1600">
              <a:latin typeface="Arial"/>
              <a:cs typeface="Arial"/>
            </a:endParaRPr>
          </a:p>
          <a:p>
            <a:pPr marL="373380" marR="243840" indent="-287020" algn="just">
              <a:lnSpc>
                <a:spcPct val="105900"/>
              </a:lnSpc>
              <a:spcBef>
                <a:spcPts val="905"/>
              </a:spcBef>
              <a:buClr>
                <a:srgbClr val="EF7A08"/>
              </a:buClr>
              <a:buFont typeface="Wingdings"/>
              <a:buChar char=""/>
              <a:tabLst>
                <a:tab pos="374015" algn="l"/>
              </a:tabLst>
            </a:pPr>
            <a:r>
              <a:rPr sz="1600" spc="-5" dirty="0">
                <a:latin typeface="Arial"/>
                <a:cs typeface="Arial"/>
              </a:rPr>
              <a:t>The TSDS Client-Side  </a:t>
            </a:r>
            <a:r>
              <a:rPr sz="1600" spc="-15" dirty="0">
                <a:latin typeface="Arial"/>
                <a:cs typeface="Arial"/>
              </a:rPr>
              <a:t>Validation </a:t>
            </a:r>
            <a:r>
              <a:rPr sz="1600" spc="-50" dirty="0">
                <a:latin typeface="Arial"/>
                <a:cs typeface="Arial"/>
              </a:rPr>
              <a:t>Tool </a:t>
            </a:r>
            <a:r>
              <a:rPr sz="1600" spc="-5" dirty="0">
                <a:latin typeface="Arial"/>
                <a:cs typeface="Arial"/>
              </a:rPr>
              <a:t>will not  accept 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file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64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2224</Words>
  <Application>Microsoft Office PowerPoint</Application>
  <PresentationFormat>On-screen Show (4:3)</PresentationFormat>
  <Paragraphs>386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TSDS Client-Side Validation Tool</vt:lpstr>
      <vt:lpstr>Data Loading Process Map</vt:lpstr>
      <vt:lpstr>Overview of Data Loading Process</vt:lpstr>
      <vt:lpstr>TSDS Client-Side Validation Tool  Overview</vt:lpstr>
      <vt:lpstr>TSDS Client-Side Validation Tool  Benefits</vt:lpstr>
      <vt:lpstr>Download, Install and Navigate</vt:lpstr>
      <vt:lpstr>Troubleshooting</vt:lpstr>
      <vt:lpstr>Naming Convention Rules</vt:lpstr>
      <vt:lpstr>Invalid Name Error</vt:lpstr>
      <vt:lpstr>Naming Convention Elements</vt:lpstr>
      <vt:lpstr>Naming Convention Definitions</vt:lpstr>
      <vt:lpstr>Naming Convention Definitions II</vt:lpstr>
      <vt:lpstr>Naming Convention Definitions III</vt:lpstr>
      <vt:lpstr>Naming Convention Samples</vt:lpstr>
      <vt:lpstr>Upload Issues</vt:lpstr>
      <vt:lpstr>Invalid School Year Error</vt:lpstr>
      <vt:lpstr>Invalid Collection Error</vt:lpstr>
      <vt:lpstr>Troubleshooting: Data Issues</vt:lpstr>
      <vt:lpstr>File Status: Failed</vt:lpstr>
      <vt:lpstr>Detail Errors</vt:lpstr>
      <vt:lpstr>Error Types</vt:lpstr>
      <vt:lpstr>Record Level Error Message</vt:lpstr>
      <vt:lpstr>Error Sample I</vt:lpstr>
      <vt:lpstr>Error Sample II</vt:lpstr>
      <vt:lpstr>Error Sample III</vt:lpstr>
      <vt:lpstr>Data Comparison</vt:lpstr>
      <vt:lpstr>Data and File Issue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TSDS Client-Side Validation Tool</dc:title>
  <dc:creator>Diana E. Perez</dc:creator>
  <cp:lastModifiedBy>Diana E. Perez</cp:lastModifiedBy>
  <cp:revision>3</cp:revision>
  <dcterms:created xsi:type="dcterms:W3CDTF">2016-09-21T18:09:26Z</dcterms:created>
  <dcterms:modified xsi:type="dcterms:W3CDTF">2017-10-04T19:17:28Z</dcterms:modified>
</cp:coreProperties>
</file>